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3"/>
  </p:notesMasterIdLst>
  <p:sldIdLst>
    <p:sldId id="284" r:id="rId5"/>
    <p:sldId id="285" r:id="rId6"/>
    <p:sldId id="283" r:id="rId7"/>
    <p:sldId id="316" r:id="rId8"/>
    <p:sldId id="258" r:id="rId9"/>
    <p:sldId id="286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7" r:id="rId26"/>
    <p:sldId id="298" r:id="rId27"/>
    <p:sldId id="295" r:id="rId28"/>
    <p:sldId id="296" r:id="rId29"/>
    <p:sldId id="300" r:id="rId30"/>
    <p:sldId id="318" r:id="rId31"/>
    <p:sldId id="273" r:id="rId32"/>
    <p:sldId id="275" r:id="rId33"/>
    <p:sldId id="314" r:id="rId34"/>
    <p:sldId id="313" r:id="rId35"/>
    <p:sldId id="274" r:id="rId36"/>
    <p:sldId id="315" r:id="rId37"/>
    <p:sldId id="303" r:id="rId38"/>
    <p:sldId id="304" r:id="rId39"/>
    <p:sldId id="305" r:id="rId40"/>
    <p:sldId id="317" r:id="rId41"/>
    <p:sldId id="31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0F2E"/>
    <a:srgbClr val="F9CB3B"/>
    <a:srgbClr val="0481BF"/>
    <a:srgbClr val="1DD9BD"/>
    <a:srgbClr val="F80A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9DEF05-2BE3-4362-9809-7913290010F8}" v="1066" dt="2024-07-01T13:39:45.330"/>
    <p1510:client id="{773DC7BE-E2C7-4FB9-A629-F60525D591D0}" v="651" dt="2024-07-01T14:10:20.3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16B5E9-3575-4B01-B029-558A2794B23F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AAD46-EB53-4006-96F2-2D2B54701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84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9AAD46-EB53-4006-96F2-2D2B54701D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215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9AAD46-EB53-4006-96F2-2D2B54701D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858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9AAD46-EB53-4006-96F2-2D2B54701D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802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9AAD46-EB53-4006-96F2-2D2B54701DD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638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9AAD46-EB53-4006-96F2-2D2B54701DD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555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9AAD46-EB53-4006-96F2-2D2B54701DD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626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9AAD46-EB53-4006-96F2-2D2B54701DD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86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9AAD46-EB53-4006-96F2-2D2B54701DD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513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115E0-9000-185C-3B18-BED860BC19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9379D4-FA4C-CFAB-F172-CDF573438E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E1C3B-ABD1-5732-ED21-C7925D084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D4CE-E1C8-4391-A9A9-17B7705A54F5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CFF24-C631-693D-1196-A165C65FB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148763-7DBF-2247-EC91-2145BFEEB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996E2-6102-42A6-ADBB-2CC9E2454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074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E7D7-33AA-FC63-A781-BC818BDD5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33752E-F9AD-4A48-7C88-A785999CC8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637F5-4C33-E6C7-BBA5-CA26D4DE3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D4CE-E1C8-4391-A9A9-17B7705A54F5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C2299-A8AE-C2FF-929E-4B61AC697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37ECE-FE5C-C229-ACE6-3216BFCC7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996E2-6102-42A6-ADBB-2CC9E2454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405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5635A0-A22C-2977-21FC-36B12B9102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FB8BA0-C48C-9EF4-A6E3-1165AF2C9A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DCCAB-CC58-8FB1-1016-FD8761DA5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D4CE-E1C8-4391-A9A9-17B7705A54F5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D0AB0-4130-AC38-C367-9EFF2E2F9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B72F5-A6D2-DB14-08DD-CE90C57B4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996E2-6102-42A6-ADBB-2CC9E2454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685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E99FD-E18A-1D04-A887-277A1679F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22361-8FC1-698A-01C4-31444E9A0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DD2F1-85D3-A23A-2B26-EE2AAAFB1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D4CE-E1C8-4391-A9A9-17B7705A54F5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B384D-DBB1-C243-A793-2D0D5885D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14B72-529B-1730-C488-8562DE0CA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996E2-6102-42A6-ADBB-2CC9E2454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053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C2C54-0999-83BC-9C25-D63AA979D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B2632-D1BE-D206-39FC-38A96E665B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807E1-5A28-3F9E-7D21-CF11B48F7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D4CE-E1C8-4391-A9A9-17B7705A54F5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F7D7B-EE7B-A658-866F-3DFE1BCE5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0E32-A888-87A2-3075-EE596E32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996E2-6102-42A6-ADBB-2CC9E2454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045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8EF02-8ED2-7C57-64C6-AFEF43A22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4AE0A-9AB9-76D4-59AB-45759D3EC5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C342F7-02D4-D3C3-86A7-0B80455749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004D2-C96E-C826-9ACF-81C55B14B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D4CE-E1C8-4391-A9A9-17B7705A54F5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5D775A-1518-7C1C-F0EE-298EAE5EA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3D9D3E-A8C2-16F6-8C59-86545D7D7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996E2-6102-42A6-ADBB-2CC9E2454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586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F4780-895A-4326-2F90-CD4A4279F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1C797F-6539-8084-487A-23AD6EDF6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B28794-346F-060B-747C-DB4F153C5E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3379CA-1B30-4B78-756D-86B875418F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A841AE-DBF5-07B8-B1A2-5ED8427F1E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10002-62F1-1B98-E347-41B7FDE34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D4CE-E1C8-4391-A9A9-17B7705A54F5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A7A626-9BE1-B673-28B1-5A3162072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E0523C-D4D6-F3BF-CB1D-FD7F29D2B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996E2-6102-42A6-ADBB-2CC9E2454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734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EABA9-448C-0A62-3A4A-D0606B9D7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A4DBFA-815C-2926-2205-F923B3CA0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D4CE-E1C8-4391-A9A9-17B7705A54F5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24647E-544C-CFD5-9C70-00AA68B0E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7321ED-4B81-7666-6BEA-8A1159F0A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996E2-6102-42A6-ADBB-2CC9E2454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91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572FD4-3D11-4533-9718-E97B1D1DC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D4CE-E1C8-4391-A9A9-17B7705A54F5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3DD60D-ECF5-7667-A6B3-64D5C9F5F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64F407-CA5A-C11F-D42C-E1150C305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996E2-6102-42A6-ADBB-2CC9E2454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70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B01E2-C484-4AEA-B9CD-5F8D04C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15D01-34FE-B483-FF65-4FFE28BE7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8EDE45-5729-7321-4677-0D88A7BCEC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FCA4D-C067-7D5A-F3B0-23AFC4923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D4CE-E1C8-4391-A9A9-17B7705A54F5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1B19C-8C10-B03B-63EA-CDFAFC72A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026E87-CBE2-BA5E-B5AE-68A2F816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996E2-6102-42A6-ADBB-2CC9E2454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011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B33BE-1CE4-11B3-5595-B46F6A754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E84823-54FA-27A2-717F-72CF3B5D4A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5EE773-207A-07A7-78AE-E0D365951C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5DE2BF-28BF-9057-A22A-085E5A4C2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D4CE-E1C8-4391-A9A9-17B7705A54F5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926CBC-4EA3-DA32-F57C-9CC6A934E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9B0932-7DAB-EB67-8FCB-ADEEA6515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996E2-6102-42A6-ADBB-2CC9E2454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610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03C1FE-AF1D-5E6B-9CB6-B2E9593A0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A9C24-5747-81CF-8DAC-7C84D2EDDA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54B8D-736B-E48B-49B7-8A66F464FF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DBD4CE-E1C8-4391-A9A9-17B7705A54F5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3098E-2551-7FCB-41FC-29AC376C51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4941F-5BFE-8C9E-D71F-6406E56393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2996E2-6102-42A6-ADBB-2CC9E2454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086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EDB1E60-9635-F4B9-D91A-D9D26D51B94C}"/>
              </a:ext>
            </a:extLst>
          </p:cNvPr>
          <p:cNvSpPr/>
          <p:nvPr/>
        </p:nvSpPr>
        <p:spPr>
          <a:xfrm>
            <a:off x="0" y="0"/>
            <a:ext cx="12280490" cy="6931742"/>
          </a:xfrm>
          <a:prstGeom prst="rect">
            <a:avLst/>
          </a:prstGeom>
          <a:solidFill>
            <a:srgbClr val="050F2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pic>
        <p:nvPicPr>
          <p:cNvPr id="9" name="Picture 8" descr="A logo with a person in the middle&#10;&#10;Description automatically generated">
            <a:extLst>
              <a:ext uri="{FF2B5EF4-FFF2-40B4-BE49-F238E27FC236}">
                <a16:creationId xmlns:a16="http://schemas.microsoft.com/office/drawing/2014/main" id="{64C1D47D-D0C9-32F9-C3B6-BF214DCB9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531" y="1437748"/>
            <a:ext cx="4859595" cy="485959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010F4F0-6B45-DCAA-8703-A8BE3368D156}"/>
              </a:ext>
            </a:extLst>
          </p:cNvPr>
          <p:cNvSpPr txBox="1"/>
          <p:nvPr/>
        </p:nvSpPr>
        <p:spPr>
          <a:xfrm>
            <a:off x="188260" y="1667434"/>
            <a:ext cx="806100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Laurea Magistrale in </a:t>
            </a:r>
            <a:r>
              <a:rPr lang="en-US" sz="2400" b="1" dirty="0" err="1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Ingegneria</a:t>
            </a:r>
            <a:r>
              <a:rPr lang="en-US" sz="24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Informatica</a:t>
            </a:r>
          </a:p>
          <a:p>
            <a:r>
              <a:rPr lang="en-US" sz="2400" b="1" dirty="0" err="1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Luglio</a:t>
            </a:r>
            <a:r>
              <a:rPr lang="en-US" sz="24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2025</a:t>
            </a:r>
          </a:p>
          <a:p>
            <a:endParaRPr lang="en-US" sz="2400"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  <a:p>
            <a:r>
              <a:rPr lang="en-US" sz="3600" b="1" dirty="0" err="1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Analisi</a:t>
            </a:r>
            <a:r>
              <a:rPr lang="en-US" sz="36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, </a:t>
            </a:r>
            <a:r>
              <a:rPr lang="en-US" sz="3600" b="1" dirty="0" err="1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progettazione</a:t>
            </a:r>
            <a:r>
              <a:rPr lang="en-US" sz="36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 e </a:t>
            </a:r>
            <a:r>
              <a:rPr lang="en-US" sz="3600" b="1" dirty="0" err="1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distribuzione</a:t>
            </a:r>
            <a:r>
              <a:rPr lang="en-US" sz="36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in cloud di </a:t>
            </a:r>
            <a:r>
              <a:rPr lang="en-US" sz="3600" b="1" dirty="0" err="1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applicativo</a:t>
            </a:r>
            <a:r>
              <a:rPr lang="en-US" sz="36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per </a:t>
            </a:r>
            <a:r>
              <a:rPr lang="en-US" sz="3600" b="1" dirty="0" err="1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l’organizzazione</a:t>
            </a:r>
            <a:r>
              <a:rPr lang="en-US" sz="36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di </a:t>
            </a:r>
            <a:r>
              <a:rPr lang="en-US" sz="3600" b="1" dirty="0" err="1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eventi</a:t>
            </a:r>
            <a:r>
              <a:rPr lang="en-US" sz="36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condivisi</a:t>
            </a:r>
            <a:br>
              <a:rPr lang="en-US" sz="36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</a:br>
            <a:br>
              <a:rPr lang="en-US" sz="3600" dirty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</a:br>
            <a:r>
              <a:rPr lang="en-US" sz="2000" dirty="0" err="1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Relatore</a:t>
            </a:r>
            <a:r>
              <a:rPr lang="en-US" sz="2000" dirty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: Michele </a:t>
            </a:r>
            <a:r>
              <a:rPr lang="en-US" sz="2000" dirty="0" err="1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Colajanni</a:t>
            </a:r>
            <a:endParaRPr lang="en-US" sz="2000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  <a:p>
            <a:endParaRPr lang="en-US" sz="2000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  <a:p>
            <a:r>
              <a:rPr lang="en-US" sz="200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A cura di Giacomo Romanini</a:t>
            </a:r>
            <a:endParaRPr lang="en-US" sz="2000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22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8023DB9-9433-A1DF-F0BA-9475DA34A121}"/>
              </a:ext>
            </a:extLst>
          </p:cNvPr>
          <p:cNvSpPr/>
          <p:nvPr/>
        </p:nvSpPr>
        <p:spPr>
          <a:xfrm flipV="1">
            <a:off x="0" y="6585159"/>
            <a:ext cx="12630778" cy="760310"/>
          </a:xfrm>
          <a:prstGeom prst="rect">
            <a:avLst/>
          </a:prstGeom>
          <a:solidFill>
            <a:srgbClr val="050F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40F0F9-6BA5-55E9-780A-782506B19203}"/>
              </a:ext>
            </a:extLst>
          </p:cNvPr>
          <p:cNvSpPr/>
          <p:nvPr/>
        </p:nvSpPr>
        <p:spPr>
          <a:xfrm>
            <a:off x="0" y="0"/>
            <a:ext cx="12280490" cy="1214906"/>
          </a:xfrm>
          <a:prstGeom prst="rect">
            <a:avLst/>
          </a:prstGeom>
          <a:solidFill>
            <a:srgbClr val="050F2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8F6824-0A94-BB08-F3FD-91AA5AAA222E}"/>
              </a:ext>
            </a:extLst>
          </p:cNvPr>
          <p:cNvSpPr txBox="1"/>
          <p:nvPr/>
        </p:nvSpPr>
        <p:spPr>
          <a:xfrm>
            <a:off x="1189703" y="845574"/>
            <a:ext cx="694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Piero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6E47AA-8BB1-E33F-BB6E-9E3F7D7FD4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4188" y="-978616"/>
            <a:ext cx="7664245" cy="1957232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DEVELOPMENT: FRONTEND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FEEAB0-8AEF-DBF0-9E1E-7EDB088322C8}"/>
              </a:ext>
            </a:extLst>
          </p:cNvPr>
          <p:cNvSpPr/>
          <p:nvPr/>
        </p:nvSpPr>
        <p:spPr>
          <a:xfrm flipV="1">
            <a:off x="1698171" y="6348868"/>
            <a:ext cx="10582319" cy="380155"/>
          </a:xfrm>
          <a:prstGeom prst="rect">
            <a:avLst/>
          </a:prstGeom>
          <a:solidFill>
            <a:srgbClr val="0481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7E4F91-C98D-023F-F106-2F8DFC4F19B0}"/>
              </a:ext>
            </a:extLst>
          </p:cNvPr>
          <p:cNvSpPr/>
          <p:nvPr/>
        </p:nvSpPr>
        <p:spPr>
          <a:xfrm flipV="1">
            <a:off x="8778421" y="6177187"/>
            <a:ext cx="4143000" cy="322393"/>
          </a:xfrm>
          <a:prstGeom prst="rect">
            <a:avLst/>
          </a:prstGeom>
          <a:solidFill>
            <a:srgbClr val="F80A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75CF0A-BB92-8A72-6219-480E00F6257E}"/>
              </a:ext>
            </a:extLst>
          </p:cNvPr>
          <p:cNvSpPr/>
          <p:nvPr/>
        </p:nvSpPr>
        <p:spPr>
          <a:xfrm flipV="1">
            <a:off x="9664351" y="5982102"/>
            <a:ext cx="4143000" cy="322393"/>
          </a:xfrm>
          <a:prstGeom prst="rect">
            <a:avLst/>
          </a:prstGeom>
          <a:solidFill>
            <a:srgbClr val="F9C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B0A1BE5-3867-B230-AEC3-C224135A8B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3920" y="2171591"/>
            <a:ext cx="4430027" cy="30250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fr-FR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Frontend </a:t>
            </a:r>
            <a:r>
              <a:rPr lang="fr-FR" err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sviluppato</a:t>
            </a:r>
            <a:r>
              <a:rPr lang="fr-FR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in </a:t>
            </a:r>
            <a:r>
              <a:rPr lang="fr-FR" b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</a:t>
            </a:r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fr-FR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Pattern </a:t>
            </a:r>
            <a:r>
              <a:rPr lang="fr-FR" b="1" err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MVCs</a:t>
            </a:r>
            <a:r>
              <a:rPr lang="fr-FR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per </a:t>
            </a:r>
            <a:r>
              <a:rPr lang="fr-FR" err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separare</a:t>
            </a:r>
            <a:r>
              <a:rPr lang="fr-FR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le </a:t>
            </a:r>
            <a:r>
              <a:rPr lang="fr-FR" err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responsabilità</a:t>
            </a:r>
            <a:endParaRPr lang="fr-FR">
              <a:solidFill>
                <a:srgbClr val="050F2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fr-FR" b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Controller</a:t>
            </a:r>
            <a:r>
              <a:rPr lang="fr-FR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err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utilizza</a:t>
            </a:r>
            <a:r>
              <a:rPr lang="fr-FR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b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Service</a:t>
            </a:r>
            <a:r>
              <a:rPr lang="fr-FR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per </a:t>
            </a:r>
            <a:r>
              <a:rPr lang="fr-FR" err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interagire</a:t>
            </a:r>
            <a:r>
              <a:rPr lang="fr-FR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con il backend </a:t>
            </a:r>
            <a:r>
              <a:rPr lang="fr-FR" err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tramite</a:t>
            </a:r>
            <a:r>
              <a:rPr lang="fr-FR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API</a:t>
            </a:r>
            <a:endParaRPr lang="fr-FR" sz="2400">
              <a:solidFill>
                <a:srgbClr val="050F2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FontTx/>
              <a:buChar char="-"/>
            </a:pPr>
            <a:endParaRPr lang="en-US"/>
          </a:p>
        </p:txBody>
      </p:sp>
      <p:pic>
        <p:nvPicPr>
          <p:cNvPr id="8" name="Immagine 6">
            <a:extLst>
              <a:ext uri="{FF2B5EF4-FFF2-40B4-BE49-F238E27FC236}">
                <a16:creationId xmlns:a16="http://schemas.microsoft.com/office/drawing/2014/main" id="{A432FA75-2932-D806-F067-1B9FCCD63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330" y="1554820"/>
            <a:ext cx="1800000" cy="1733684"/>
          </a:xfrm>
          <a:prstGeom prst="flowChartAlternateProcess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9720734-1CB6-85C9-A21B-471510D92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2530" y="1554820"/>
            <a:ext cx="1543265" cy="1448002"/>
          </a:xfrm>
          <a:prstGeom prst="flowChartAlternateProcess">
            <a:avLst/>
          </a:prstGeom>
        </p:spPr>
      </p:pic>
      <p:pic>
        <p:nvPicPr>
          <p:cNvPr id="10" name="Immagine 10">
            <a:extLst>
              <a:ext uri="{FF2B5EF4-FFF2-40B4-BE49-F238E27FC236}">
                <a16:creationId xmlns:a16="http://schemas.microsoft.com/office/drawing/2014/main" id="{CC26885C-FE20-0873-BF4C-2EBAF48CBC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1183" y="3009290"/>
            <a:ext cx="1467055" cy="1238423"/>
          </a:xfrm>
          <a:prstGeom prst="flowChartAlternateProcess">
            <a:avLst/>
          </a:prstGeom>
          <a:effectLst/>
        </p:spPr>
      </p:pic>
      <p:pic>
        <p:nvPicPr>
          <p:cNvPr id="11" name="Immagine 12">
            <a:extLst>
              <a:ext uri="{FF2B5EF4-FFF2-40B4-BE49-F238E27FC236}">
                <a16:creationId xmlns:a16="http://schemas.microsoft.com/office/drawing/2014/main" id="{E1A0D2E9-7759-F454-CE9F-AA084E7400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2361" y="4866689"/>
            <a:ext cx="1714739" cy="1209844"/>
          </a:xfrm>
          <a:prstGeom prst="flowChartAlternateProcess">
            <a:avLst/>
          </a:prstGeom>
        </p:spPr>
      </p:pic>
      <p:cxnSp>
        <p:nvCxnSpPr>
          <p:cNvPr id="13" name="Connettore 2 14">
            <a:extLst>
              <a:ext uri="{FF2B5EF4-FFF2-40B4-BE49-F238E27FC236}">
                <a16:creationId xmlns:a16="http://schemas.microsoft.com/office/drawing/2014/main" id="{4405088A-CF74-5351-44E8-CF37F891790D}"/>
              </a:ext>
            </a:extLst>
          </p:cNvPr>
          <p:cNvCxnSpPr>
            <a:cxnSpLocks/>
          </p:cNvCxnSpPr>
          <p:nvPr/>
        </p:nvCxnSpPr>
        <p:spPr>
          <a:xfrm flipH="1" flipV="1">
            <a:off x="7270289" y="3439722"/>
            <a:ext cx="770449" cy="523966"/>
          </a:xfrm>
          <a:prstGeom prst="straightConnector1">
            <a:avLst/>
          </a:prstGeom>
          <a:ln w="1143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Immagine 28">
            <a:extLst>
              <a:ext uri="{FF2B5EF4-FFF2-40B4-BE49-F238E27FC236}">
                <a16:creationId xmlns:a16="http://schemas.microsoft.com/office/drawing/2014/main" id="{8B12CC08-D9B8-A8FE-78AF-4DC5961C2B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508" y="5196689"/>
            <a:ext cx="4067743" cy="609685"/>
          </a:xfrm>
          <a:prstGeom prst="flowChartAlternateProcess">
            <a:avLst/>
          </a:prstGeom>
        </p:spPr>
      </p:pic>
      <p:cxnSp>
        <p:nvCxnSpPr>
          <p:cNvPr id="3" name="Connettore 2 14">
            <a:extLst>
              <a:ext uri="{FF2B5EF4-FFF2-40B4-BE49-F238E27FC236}">
                <a16:creationId xmlns:a16="http://schemas.microsoft.com/office/drawing/2014/main" id="{5FE826A0-FFF3-8F1C-5B13-FDBCE030C981}"/>
              </a:ext>
            </a:extLst>
          </p:cNvPr>
          <p:cNvCxnSpPr>
            <a:cxnSpLocks/>
          </p:cNvCxnSpPr>
          <p:nvPr/>
        </p:nvCxnSpPr>
        <p:spPr>
          <a:xfrm flipH="1">
            <a:off x="8447497" y="1993691"/>
            <a:ext cx="956866" cy="0"/>
          </a:xfrm>
          <a:prstGeom prst="straightConnector1">
            <a:avLst/>
          </a:prstGeom>
          <a:ln w="1143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4">
            <a:extLst>
              <a:ext uri="{FF2B5EF4-FFF2-40B4-BE49-F238E27FC236}">
                <a16:creationId xmlns:a16="http://schemas.microsoft.com/office/drawing/2014/main" id="{A6624769-59B8-CE92-B4DB-03D08F86C342}"/>
              </a:ext>
            </a:extLst>
          </p:cNvPr>
          <p:cNvCxnSpPr>
            <a:cxnSpLocks/>
          </p:cNvCxnSpPr>
          <p:nvPr/>
        </p:nvCxnSpPr>
        <p:spPr>
          <a:xfrm flipH="1">
            <a:off x="9847100" y="3175819"/>
            <a:ext cx="781571" cy="491315"/>
          </a:xfrm>
          <a:prstGeom prst="straightConnector1">
            <a:avLst/>
          </a:prstGeom>
          <a:ln w="1143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14">
            <a:extLst>
              <a:ext uri="{FF2B5EF4-FFF2-40B4-BE49-F238E27FC236}">
                <a16:creationId xmlns:a16="http://schemas.microsoft.com/office/drawing/2014/main" id="{91E5F0CB-8D22-1DA5-00DE-DD81A6394ACB}"/>
              </a:ext>
            </a:extLst>
          </p:cNvPr>
          <p:cNvCxnSpPr>
            <a:cxnSpLocks/>
          </p:cNvCxnSpPr>
          <p:nvPr/>
        </p:nvCxnSpPr>
        <p:spPr>
          <a:xfrm>
            <a:off x="8935214" y="4328703"/>
            <a:ext cx="0" cy="518322"/>
          </a:xfrm>
          <a:prstGeom prst="straightConnector1">
            <a:avLst/>
          </a:prstGeom>
          <a:ln w="1143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258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626E0B4-E485-A40C-898D-25263829AA4F}"/>
              </a:ext>
            </a:extLst>
          </p:cNvPr>
          <p:cNvSpPr/>
          <p:nvPr/>
        </p:nvSpPr>
        <p:spPr>
          <a:xfrm flipV="1">
            <a:off x="-9987610" y="6585159"/>
            <a:ext cx="22179610" cy="760310"/>
          </a:xfrm>
          <a:prstGeom prst="rect">
            <a:avLst/>
          </a:prstGeom>
          <a:solidFill>
            <a:srgbClr val="050F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DC7FE2-3B62-C02C-4258-78D85D3118B2}"/>
              </a:ext>
            </a:extLst>
          </p:cNvPr>
          <p:cNvSpPr/>
          <p:nvPr/>
        </p:nvSpPr>
        <p:spPr>
          <a:xfrm flipV="1">
            <a:off x="-8289438" y="6348867"/>
            <a:ext cx="16586009" cy="380155"/>
          </a:xfrm>
          <a:prstGeom prst="rect">
            <a:avLst/>
          </a:prstGeom>
          <a:solidFill>
            <a:srgbClr val="0481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CBBF61-969B-9FF5-A830-45B9EC3021BA}"/>
              </a:ext>
            </a:extLst>
          </p:cNvPr>
          <p:cNvSpPr/>
          <p:nvPr/>
        </p:nvSpPr>
        <p:spPr>
          <a:xfrm flipV="1">
            <a:off x="-1209189" y="6177186"/>
            <a:ext cx="6493457" cy="322393"/>
          </a:xfrm>
          <a:prstGeom prst="rect">
            <a:avLst/>
          </a:prstGeom>
          <a:solidFill>
            <a:srgbClr val="F80A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E05DE8-56AF-5820-01C0-6EDB436EB1F7}"/>
              </a:ext>
            </a:extLst>
          </p:cNvPr>
          <p:cNvSpPr/>
          <p:nvPr/>
        </p:nvSpPr>
        <p:spPr>
          <a:xfrm flipV="1">
            <a:off x="-323259" y="5982101"/>
            <a:ext cx="6493457" cy="322393"/>
          </a:xfrm>
          <a:prstGeom prst="rect">
            <a:avLst/>
          </a:prstGeom>
          <a:solidFill>
            <a:srgbClr val="F9C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ED21DB-7BB0-C591-4A96-53AB0FCFA6B5}"/>
              </a:ext>
            </a:extLst>
          </p:cNvPr>
          <p:cNvSpPr/>
          <p:nvPr/>
        </p:nvSpPr>
        <p:spPr>
          <a:xfrm>
            <a:off x="-2244436" y="0"/>
            <a:ext cx="14524926" cy="1214906"/>
          </a:xfrm>
          <a:prstGeom prst="rect">
            <a:avLst/>
          </a:prstGeom>
          <a:solidFill>
            <a:srgbClr val="050F2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67EC24A-8F3E-CF64-7506-033796DBFB59}"/>
              </a:ext>
            </a:extLst>
          </p:cNvPr>
          <p:cNvSpPr txBox="1">
            <a:spLocks/>
          </p:cNvSpPr>
          <p:nvPr/>
        </p:nvSpPr>
        <p:spPr>
          <a:xfrm>
            <a:off x="3323158" y="1390836"/>
            <a:ext cx="4082957" cy="20381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endParaRPr lang="en-US"/>
          </a:p>
          <a:p>
            <a:pPr marL="342900" indent="-342900" algn="l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sz="8000" b="1">
                <a:latin typeface="Roboto" panose="02000000000000000000" pitchFamily="2" charset="0"/>
                <a:ea typeface="Roboto" panose="02000000000000000000" pitchFamily="2" charset="0"/>
              </a:rPr>
              <a:t>Functions </a:t>
            </a:r>
            <a:r>
              <a:rPr lang="en-US" sz="8000" b="1" err="1">
                <a:latin typeface="Roboto" panose="02000000000000000000" pitchFamily="2" charset="0"/>
                <a:ea typeface="Roboto" panose="02000000000000000000" pitchFamily="2" charset="0"/>
              </a:rPr>
              <a:t>indipendenti</a:t>
            </a:r>
            <a:r>
              <a:rPr lang="en-US" sz="8000" b="1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8000">
                <a:latin typeface="Roboto" panose="02000000000000000000" pitchFamily="2" charset="0"/>
                <a:ea typeface="Roboto" panose="02000000000000000000" pitchFamily="2" charset="0"/>
              </a:rPr>
              <a:t>tra loro</a:t>
            </a:r>
          </a:p>
          <a:p>
            <a:pPr marL="342900" indent="-342900" algn="l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sz="8000" b="1" err="1">
                <a:latin typeface="Roboto" panose="02000000000000000000" pitchFamily="2" charset="0"/>
                <a:ea typeface="Roboto" panose="02000000000000000000" pitchFamily="2" charset="0"/>
              </a:rPr>
              <a:t>Isolamento</a:t>
            </a:r>
            <a:r>
              <a:rPr lang="en-US" sz="8000">
                <a:latin typeface="Roboto" panose="02000000000000000000" pitchFamily="2" charset="0"/>
                <a:ea typeface="Roboto" panose="02000000000000000000" pitchFamily="2" charset="0"/>
              </a:rPr>
              <a:t> delle </a:t>
            </a:r>
            <a:r>
              <a:rPr lang="en-US" sz="8000" b="1" err="1">
                <a:latin typeface="Roboto" panose="02000000000000000000" pitchFamily="2" charset="0"/>
                <a:ea typeface="Roboto" panose="02000000000000000000" pitchFamily="2" charset="0"/>
              </a:rPr>
              <a:t>responsabilità</a:t>
            </a:r>
            <a:r>
              <a:rPr lang="en-US" sz="8000">
                <a:latin typeface="Roboto" panose="02000000000000000000" pitchFamily="2" charset="0"/>
                <a:ea typeface="Roboto" panose="02000000000000000000" pitchFamily="2" charset="0"/>
              </a:rPr>
              <a:t> tra </a:t>
            </a:r>
            <a:r>
              <a:rPr lang="en-US" sz="8000" err="1"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80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8000" b="1" err="1">
                <a:latin typeface="Roboto" panose="02000000000000000000" pitchFamily="2" charset="0"/>
                <a:ea typeface="Roboto" panose="02000000000000000000" pitchFamily="2" charset="0"/>
              </a:rPr>
              <a:t>componenti</a:t>
            </a:r>
            <a:endParaRPr lang="en-US" sz="8000" b="1">
              <a:latin typeface="Roboto" panose="02000000000000000000" pitchFamily="2" charset="0"/>
              <a:ea typeface="Roboto" panose="02000000000000000000" pitchFamily="2" charset="0"/>
            </a:endParaRPr>
          </a:p>
          <a:p>
            <a:br>
              <a:rPr lang="en-US"/>
            </a:br>
            <a:endParaRPr lang="en-US"/>
          </a:p>
        </p:txBody>
      </p:sp>
      <p:pic>
        <p:nvPicPr>
          <p:cNvPr id="15" name="Immagine 5">
            <a:extLst>
              <a:ext uri="{FF2B5EF4-FFF2-40B4-BE49-F238E27FC236}">
                <a16:creationId xmlns:a16="http://schemas.microsoft.com/office/drawing/2014/main" id="{D52F8C23-756D-F26D-E549-510ACAE3E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78" y="1707702"/>
            <a:ext cx="2677019" cy="4078744"/>
          </a:xfrm>
          <a:prstGeom prst="flowChartAlternateProcess">
            <a:avLst/>
          </a:prstGeom>
        </p:spPr>
      </p:pic>
      <p:pic>
        <p:nvPicPr>
          <p:cNvPr id="16" name="Immagine 7">
            <a:extLst>
              <a:ext uri="{FF2B5EF4-FFF2-40B4-BE49-F238E27FC236}">
                <a16:creationId xmlns:a16="http://schemas.microsoft.com/office/drawing/2014/main" id="{DBB60943-2175-F5EF-E8C5-10F3F5024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176" y="1602819"/>
            <a:ext cx="4514403" cy="1487846"/>
          </a:xfrm>
          <a:prstGeom prst="flowChartAlternateProcess">
            <a:avLst/>
          </a:prstGeom>
        </p:spPr>
      </p:pic>
      <p:pic>
        <p:nvPicPr>
          <p:cNvPr id="17" name="Immagine 15">
            <a:extLst>
              <a:ext uri="{FF2B5EF4-FFF2-40B4-BE49-F238E27FC236}">
                <a16:creationId xmlns:a16="http://schemas.microsoft.com/office/drawing/2014/main" id="{1CC26D04-3BF1-83D2-0B4F-5A8A1E0AD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563" y="3227053"/>
            <a:ext cx="7133016" cy="2559393"/>
          </a:xfrm>
          <a:prstGeom prst="flowChartAlternateProcess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5E96A23B-A923-7BBA-7C41-B29236FD5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4188" y="-978616"/>
            <a:ext cx="7664245" cy="1957232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DEVELOPMENT: FUNCTIONS</a:t>
            </a:r>
          </a:p>
        </p:txBody>
      </p:sp>
    </p:spTree>
    <p:extLst>
      <p:ext uri="{BB962C8B-B14F-4D97-AF65-F5344CB8AC3E}">
        <p14:creationId xmlns:p14="http://schemas.microsoft.com/office/powerpoint/2010/main" val="30249003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2963A79-1751-A9C1-C2CA-93CF9F4308DB}"/>
              </a:ext>
            </a:extLst>
          </p:cNvPr>
          <p:cNvSpPr txBox="1">
            <a:spLocks/>
          </p:cNvSpPr>
          <p:nvPr/>
        </p:nvSpPr>
        <p:spPr>
          <a:xfrm>
            <a:off x="1884188" y="-978616"/>
            <a:ext cx="7664245" cy="19572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STRUTTURA GENERALE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DAA567-740B-7C24-4046-942FC090F886}"/>
              </a:ext>
            </a:extLst>
          </p:cNvPr>
          <p:cNvSpPr/>
          <p:nvPr/>
        </p:nvSpPr>
        <p:spPr>
          <a:xfrm flipV="1">
            <a:off x="6455364" y="6470130"/>
            <a:ext cx="6493457" cy="80755"/>
          </a:xfrm>
          <a:prstGeom prst="rect">
            <a:avLst/>
          </a:prstGeom>
          <a:solidFill>
            <a:srgbClr val="F80A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04C569-C8B0-EE27-1C62-ABA57CFB1655}"/>
              </a:ext>
            </a:extLst>
          </p:cNvPr>
          <p:cNvSpPr/>
          <p:nvPr/>
        </p:nvSpPr>
        <p:spPr>
          <a:xfrm flipV="1">
            <a:off x="0" y="6585159"/>
            <a:ext cx="12630778" cy="760310"/>
          </a:xfrm>
          <a:prstGeom prst="rect">
            <a:avLst/>
          </a:prstGeom>
          <a:solidFill>
            <a:srgbClr val="050F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59E6A1-D906-3D1C-A828-71719A2419C8}"/>
              </a:ext>
            </a:extLst>
          </p:cNvPr>
          <p:cNvSpPr/>
          <p:nvPr/>
        </p:nvSpPr>
        <p:spPr>
          <a:xfrm>
            <a:off x="-2244436" y="0"/>
            <a:ext cx="15193257" cy="1214906"/>
          </a:xfrm>
          <a:prstGeom prst="rect">
            <a:avLst/>
          </a:prstGeom>
          <a:solidFill>
            <a:srgbClr val="050F2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31BCD9-B9D3-D9A6-6844-DBC13CB3CD52}"/>
              </a:ext>
            </a:extLst>
          </p:cNvPr>
          <p:cNvSpPr/>
          <p:nvPr/>
        </p:nvSpPr>
        <p:spPr>
          <a:xfrm flipV="1">
            <a:off x="8267006" y="6348869"/>
            <a:ext cx="6493457" cy="80755"/>
          </a:xfrm>
          <a:prstGeom prst="rect">
            <a:avLst/>
          </a:prstGeom>
          <a:solidFill>
            <a:srgbClr val="1DD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2A28034-D648-0680-F181-5FE7C9268044}"/>
              </a:ext>
            </a:extLst>
          </p:cNvPr>
          <p:cNvSpPr txBox="1">
            <a:spLocks/>
          </p:cNvSpPr>
          <p:nvPr/>
        </p:nvSpPr>
        <p:spPr>
          <a:xfrm>
            <a:off x="2036588" y="-826216"/>
            <a:ext cx="7664245" cy="19572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DEVELOPMENT: BACKEND - DB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F828308-E057-42F7-C3D1-C9D1AB76EE0F}"/>
              </a:ext>
            </a:extLst>
          </p:cNvPr>
          <p:cNvSpPr txBox="1">
            <a:spLocks/>
          </p:cNvSpPr>
          <p:nvPr/>
        </p:nvSpPr>
        <p:spPr>
          <a:xfrm>
            <a:off x="1075417" y="167584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Entity Framework Core 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Migrations</a:t>
            </a:r>
          </a:p>
        </p:txBody>
      </p:sp>
      <p:pic>
        <p:nvPicPr>
          <p:cNvPr id="10" name="Immagine 7">
            <a:extLst>
              <a:ext uri="{FF2B5EF4-FFF2-40B4-BE49-F238E27FC236}">
                <a16:creationId xmlns:a16="http://schemas.microsoft.com/office/drawing/2014/main" id="{A8D23955-1E20-CC80-5581-4903B3361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900" y="2443025"/>
            <a:ext cx="5106113" cy="1971950"/>
          </a:xfrm>
          <a:prstGeom prst="flowChartAlternateProcess">
            <a:avLst/>
          </a:prstGeom>
        </p:spPr>
      </p:pic>
      <p:pic>
        <p:nvPicPr>
          <p:cNvPr id="12" name="Immagine 9">
            <a:extLst>
              <a:ext uri="{FF2B5EF4-FFF2-40B4-BE49-F238E27FC236}">
                <a16:creationId xmlns:a16="http://schemas.microsoft.com/office/drawing/2014/main" id="{5EC01302-4230-0945-64D3-AE50F9F3C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51" y="2940139"/>
            <a:ext cx="5057958" cy="2122309"/>
          </a:xfrm>
          <a:prstGeom prst="flowChartAlternateProcess">
            <a:avLst/>
          </a:prstGeom>
        </p:spPr>
      </p:pic>
      <p:pic>
        <p:nvPicPr>
          <p:cNvPr id="14" name="Immagine 6">
            <a:extLst>
              <a:ext uri="{FF2B5EF4-FFF2-40B4-BE49-F238E27FC236}">
                <a16:creationId xmlns:a16="http://schemas.microsoft.com/office/drawing/2014/main" id="{F54059D0-E20C-EE63-F37C-21BDF5325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900" y="4718760"/>
            <a:ext cx="4158083" cy="1325563"/>
          </a:xfrm>
          <a:prstGeom prst="flowChartAlternateProcess">
            <a:avLst/>
          </a:prstGeom>
        </p:spPr>
      </p:pic>
    </p:spTree>
    <p:extLst>
      <p:ext uri="{BB962C8B-B14F-4D97-AF65-F5344CB8AC3E}">
        <p14:creationId xmlns:p14="http://schemas.microsoft.com/office/powerpoint/2010/main" val="4128850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2963A79-1751-A9C1-C2CA-93CF9F4308DB}"/>
              </a:ext>
            </a:extLst>
          </p:cNvPr>
          <p:cNvSpPr txBox="1">
            <a:spLocks/>
          </p:cNvSpPr>
          <p:nvPr/>
        </p:nvSpPr>
        <p:spPr>
          <a:xfrm>
            <a:off x="1884188" y="-978616"/>
            <a:ext cx="7664245" cy="19572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STRUTTURA GENERALE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DAA567-740B-7C24-4046-942FC090F886}"/>
              </a:ext>
            </a:extLst>
          </p:cNvPr>
          <p:cNvSpPr/>
          <p:nvPr/>
        </p:nvSpPr>
        <p:spPr>
          <a:xfrm flipV="1">
            <a:off x="-2709413" y="6470130"/>
            <a:ext cx="6493457" cy="80755"/>
          </a:xfrm>
          <a:prstGeom prst="rect">
            <a:avLst/>
          </a:prstGeom>
          <a:solidFill>
            <a:srgbClr val="F80A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04C569-C8B0-EE27-1C62-ABA57CFB1655}"/>
              </a:ext>
            </a:extLst>
          </p:cNvPr>
          <p:cNvSpPr/>
          <p:nvPr/>
        </p:nvSpPr>
        <p:spPr>
          <a:xfrm flipV="1">
            <a:off x="0" y="6585159"/>
            <a:ext cx="12630778" cy="760310"/>
          </a:xfrm>
          <a:prstGeom prst="rect">
            <a:avLst/>
          </a:prstGeom>
          <a:solidFill>
            <a:srgbClr val="050F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59E6A1-D906-3D1C-A828-71719A2419C8}"/>
              </a:ext>
            </a:extLst>
          </p:cNvPr>
          <p:cNvSpPr/>
          <p:nvPr/>
        </p:nvSpPr>
        <p:spPr>
          <a:xfrm>
            <a:off x="-2244436" y="0"/>
            <a:ext cx="15193257" cy="1214906"/>
          </a:xfrm>
          <a:prstGeom prst="rect">
            <a:avLst/>
          </a:prstGeom>
          <a:solidFill>
            <a:srgbClr val="050F2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31BCD9-B9D3-D9A6-6844-DBC13CB3CD52}"/>
              </a:ext>
            </a:extLst>
          </p:cNvPr>
          <p:cNvSpPr/>
          <p:nvPr/>
        </p:nvSpPr>
        <p:spPr>
          <a:xfrm flipV="1">
            <a:off x="-897771" y="6348869"/>
            <a:ext cx="6493457" cy="80755"/>
          </a:xfrm>
          <a:prstGeom prst="rect">
            <a:avLst/>
          </a:prstGeom>
          <a:solidFill>
            <a:srgbClr val="1DD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2A28034-D648-0680-F181-5FE7C9268044}"/>
              </a:ext>
            </a:extLst>
          </p:cNvPr>
          <p:cNvSpPr txBox="1">
            <a:spLocks/>
          </p:cNvSpPr>
          <p:nvPr/>
        </p:nvSpPr>
        <p:spPr>
          <a:xfrm>
            <a:off x="1453785" y="-826216"/>
            <a:ext cx="9133639" cy="19572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DEVELOPMENT: BACKEND - DEPLOY</a:t>
            </a:r>
          </a:p>
        </p:txBody>
      </p:sp>
      <p:pic>
        <p:nvPicPr>
          <p:cNvPr id="3" name="Immagine 5">
            <a:extLst>
              <a:ext uri="{FF2B5EF4-FFF2-40B4-BE49-F238E27FC236}">
                <a16:creationId xmlns:a16="http://schemas.microsoft.com/office/drawing/2014/main" id="{0CFF3C00-B266-D2DC-D393-744446C5E2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95"/>
          <a:stretch/>
        </p:blipFill>
        <p:spPr>
          <a:xfrm>
            <a:off x="5451500" y="1366808"/>
            <a:ext cx="4240794" cy="4662379"/>
          </a:xfrm>
          <a:prstGeom prst="roundRect">
            <a:avLst/>
          </a:prstGeom>
        </p:spPr>
      </p:pic>
      <p:sp>
        <p:nvSpPr>
          <p:cNvPr id="8" name="Sottotitolo 7">
            <a:extLst>
              <a:ext uri="{FF2B5EF4-FFF2-40B4-BE49-F238E27FC236}">
                <a16:creationId xmlns:a16="http://schemas.microsoft.com/office/drawing/2014/main" id="{0B05A945-A39B-B57E-6329-E3E9C997F0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2474" y="2982276"/>
            <a:ext cx="3352026" cy="2064737"/>
          </a:xfrm>
        </p:spPr>
        <p:txBody>
          <a:bodyPr>
            <a:normAutofit/>
          </a:bodyPr>
          <a:lstStyle/>
          <a:p>
            <a:pPr algn="l"/>
            <a:r>
              <a:rPr lang="en-GB">
                <a:latin typeface="Roboto" panose="02000000000000000000" pitchFamily="2" charset="0"/>
                <a:ea typeface="Roboto" panose="02000000000000000000" pitchFamily="2" charset="0"/>
              </a:rPr>
              <a:t>Deploy </a:t>
            </a:r>
            <a:r>
              <a:rPr lang="en-GB" err="1">
                <a:latin typeface="Roboto" panose="02000000000000000000" pitchFamily="2" charset="0"/>
                <a:ea typeface="Roboto" panose="02000000000000000000" pitchFamily="2" charset="0"/>
              </a:rPr>
              <a:t>automatico</a:t>
            </a:r>
            <a:r>
              <a:rPr lang="en-GB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err="1">
                <a:latin typeface="Roboto" panose="02000000000000000000" pitchFamily="2" charset="0"/>
                <a:ea typeface="Roboto" panose="02000000000000000000" pitchFamily="2" charset="0"/>
              </a:rPr>
              <a:t>tramite</a:t>
            </a:r>
            <a:r>
              <a:rPr lang="en-GB">
                <a:latin typeface="Roboto" panose="02000000000000000000" pitchFamily="2" charset="0"/>
                <a:ea typeface="Roboto" panose="02000000000000000000" pitchFamily="2" charset="0"/>
              </a:rPr>
              <a:t> Azure Visual Studio Code extension</a:t>
            </a:r>
            <a:endParaRPr lang="it-IT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6833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EDB1E60-9635-F4B9-D91A-D9D26D51B94C}"/>
              </a:ext>
            </a:extLst>
          </p:cNvPr>
          <p:cNvSpPr/>
          <p:nvPr/>
        </p:nvSpPr>
        <p:spPr>
          <a:xfrm>
            <a:off x="0" y="0"/>
            <a:ext cx="12280490" cy="6931742"/>
          </a:xfrm>
          <a:prstGeom prst="rect">
            <a:avLst/>
          </a:prstGeom>
          <a:solidFill>
            <a:srgbClr val="050F2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pic>
        <p:nvPicPr>
          <p:cNvPr id="9" name="Picture 8" descr="A logo with a person in the middle&#10;&#10;Description automatically generated">
            <a:extLst>
              <a:ext uri="{FF2B5EF4-FFF2-40B4-BE49-F238E27FC236}">
                <a16:creationId xmlns:a16="http://schemas.microsoft.com/office/drawing/2014/main" id="{64C1D47D-D0C9-32F9-C3B6-BF214DCB9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01" y="1146846"/>
            <a:ext cx="3623998" cy="36239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010F4F0-6B45-DCAA-8703-A8BE3368D156}"/>
              </a:ext>
            </a:extLst>
          </p:cNvPr>
          <p:cNvSpPr txBox="1"/>
          <p:nvPr/>
        </p:nvSpPr>
        <p:spPr>
          <a:xfrm>
            <a:off x="2480180" y="3681468"/>
            <a:ext cx="723163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b="1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Security</a:t>
            </a:r>
            <a:endParaRPr lang="en-US" sz="880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7531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8023DB9-9433-A1DF-F0BA-9475DA34A121}"/>
              </a:ext>
            </a:extLst>
          </p:cNvPr>
          <p:cNvSpPr/>
          <p:nvPr/>
        </p:nvSpPr>
        <p:spPr>
          <a:xfrm flipV="1">
            <a:off x="0" y="6585159"/>
            <a:ext cx="12630778" cy="760310"/>
          </a:xfrm>
          <a:prstGeom prst="rect">
            <a:avLst/>
          </a:prstGeom>
          <a:solidFill>
            <a:srgbClr val="050F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40F0F9-6BA5-55E9-780A-782506B19203}"/>
              </a:ext>
            </a:extLst>
          </p:cNvPr>
          <p:cNvSpPr/>
          <p:nvPr/>
        </p:nvSpPr>
        <p:spPr>
          <a:xfrm>
            <a:off x="0" y="0"/>
            <a:ext cx="12280490" cy="1214906"/>
          </a:xfrm>
          <a:prstGeom prst="rect">
            <a:avLst/>
          </a:prstGeom>
          <a:solidFill>
            <a:srgbClr val="050F2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8F6824-0A94-BB08-F3FD-91AA5AAA222E}"/>
              </a:ext>
            </a:extLst>
          </p:cNvPr>
          <p:cNvSpPr txBox="1"/>
          <p:nvPr/>
        </p:nvSpPr>
        <p:spPr>
          <a:xfrm>
            <a:off x="1189703" y="845574"/>
            <a:ext cx="694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Piero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6E47AA-8BB1-E33F-BB6E-9E3F7D7FD4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4188" y="-978616"/>
            <a:ext cx="7664245" cy="1957232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SICUREZZA: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FEEAB0-8AEF-DBF0-9E1E-7EDB088322C8}"/>
              </a:ext>
            </a:extLst>
          </p:cNvPr>
          <p:cNvSpPr/>
          <p:nvPr/>
        </p:nvSpPr>
        <p:spPr>
          <a:xfrm flipV="1">
            <a:off x="1698171" y="6348868"/>
            <a:ext cx="10582319" cy="380155"/>
          </a:xfrm>
          <a:prstGeom prst="rect">
            <a:avLst/>
          </a:prstGeom>
          <a:solidFill>
            <a:srgbClr val="0481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7E4F91-C98D-023F-F106-2F8DFC4F19B0}"/>
              </a:ext>
            </a:extLst>
          </p:cNvPr>
          <p:cNvSpPr/>
          <p:nvPr/>
        </p:nvSpPr>
        <p:spPr>
          <a:xfrm flipV="1">
            <a:off x="8778421" y="6177187"/>
            <a:ext cx="4143000" cy="322393"/>
          </a:xfrm>
          <a:prstGeom prst="rect">
            <a:avLst/>
          </a:prstGeom>
          <a:solidFill>
            <a:srgbClr val="F80A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75CF0A-BB92-8A72-6219-480E00F6257E}"/>
              </a:ext>
            </a:extLst>
          </p:cNvPr>
          <p:cNvSpPr/>
          <p:nvPr/>
        </p:nvSpPr>
        <p:spPr>
          <a:xfrm flipV="1">
            <a:off x="9664351" y="5982102"/>
            <a:ext cx="4143000" cy="322393"/>
          </a:xfrm>
          <a:prstGeom prst="rect">
            <a:avLst/>
          </a:prstGeom>
          <a:solidFill>
            <a:srgbClr val="F9C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grpSp>
        <p:nvGrpSpPr>
          <p:cNvPr id="4148" name="Group 4147">
            <a:extLst>
              <a:ext uri="{FF2B5EF4-FFF2-40B4-BE49-F238E27FC236}">
                <a16:creationId xmlns:a16="http://schemas.microsoft.com/office/drawing/2014/main" id="{629DCAF7-892D-FD43-8B3C-72D2529E269E}"/>
              </a:ext>
            </a:extLst>
          </p:cNvPr>
          <p:cNvGrpSpPr/>
          <p:nvPr/>
        </p:nvGrpSpPr>
        <p:grpSpPr>
          <a:xfrm>
            <a:off x="1326068" y="1834913"/>
            <a:ext cx="2087511" cy="3423933"/>
            <a:chOff x="1326068" y="1834913"/>
            <a:chExt cx="2087511" cy="3423933"/>
          </a:xfrm>
        </p:grpSpPr>
        <p:sp>
          <p:nvSpPr>
            <p:cNvPr id="4121" name="Freeform 4">
              <a:extLst>
                <a:ext uri="{FF2B5EF4-FFF2-40B4-BE49-F238E27FC236}">
                  <a16:creationId xmlns:a16="http://schemas.microsoft.com/office/drawing/2014/main" id="{07E19606-A745-86C9-B070-E1FE708ED245}"/>
                </a:ext>
              </a:extLst>
            </p:cNvPr>
            <p:cNvSpPr/>
            <p:nvPr/>
          </p:nvSpPr>
          <p:spPr>
            <a:xfrm>
              <a:off x="1744108" y="1834913"/>
              <a:ext cx="1248942" cy="1177505"/>
            </a:xfrm>
            <a:custGeom>
              <a:avLst/>
              <a:gdLst>
                <a:gd name="connsiteX0" fmla="*/ 1845 w 213329"/>
                <a:gd name="connsiteY0" fmla="*/ 181242 h 201127"/>
                <a:gd name="connsiteX1" fmla="*/ 5819 w 213329"/>
                <a:gd name="connsiteY1" fmla="*/ 186356 h 201127"/>
                <a:gd name="connsiteX2" fmla="*/ 18309 w 213329"/>
                <a:gd name="connsiteY2" fmla="*/ 192605 h 201127"/>
                <a:gd name="connsiteX3" fmla="*/ 193742 w 213329"/>
                <a:gd name="connsiteY3" fmla="*/ 192605 h 201127"/>
                <a:gd name="connsiteX4" fmla="*/ 206233 w 213329"/>
                <a:gd name="connsiteY4" fmla="*/ 186356 h 201127"/>
                <a:gd name="connsiteX5" fmla="*/ 210207 w 213329"/>
                <a:gd name="connsiteY5" fmla="*/ 181242 h 201127"/>
                <a:gd name="connsiteX6" fmla="*/ 212478 w 213329"/>
                <a:gd name="connsiteY6" fmla="*/ 174993 h 201127"/>
                <a:gd name="connsiteX7" fmla="*/ 212478 w 213329"/>
                <a:gd name="connsiteY7" fmla="*/ 160789 h 201127"/>
                <a:gd name="connsiteX8" fmla="*/ 125045 w 213329"/>
                <a:gd name="connsiteY8" fmla="*/ 8522 h 201127"/>
                <a:gd name="connsiteX9" fmla="*/ 106878 w 213329"/>
                <a:gd name="connsiteY9" fmla="*/ 0 h 201127"/>
                <a:gd name="connsiteX10" fmla="*/ 88710 w 213329"/>
                <a:gd name="connsiteY10" fmla="*/ 8522 h 201127"/>
                <a:gd name="connsiteX11" fmla="*/ 1277 w 213329"/>
                <a:gd name="connsiteY11" fmla="*/ 160789 h 201127"/>
                <a:gd name="connsiteX12" fmla="*/ 1277 w 213329"/>
                <a:gd name="connsiteY12" fmla="*/ 174993 h 201127"/>
                <a:gd name="connsiteX13" fmla="*/ 3548 w 213329"/>
                <a:gd name="connsiteY13" fmla="*/ 181242 h 20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329" h="201127">
                  <a:moveTo>
                    <a:pt x="1845" y="181242"/>
                  </a:moveTo>
                  <a:cubicBezTo>
                    <a:pt x="2981" y="182947"/>
                    <a:pt x="4684" y="185219"/>
                    <a:pt x="5819" y="186356"/>
                  </a:cubicBezTo>
                  <a:cubicBezTo>
                    <a:pt x="9226" y="189765"/>
                    <a:pt x="13200" y="192037"/>
                    <a:pt x="18309" y="192605"/>
                  </a:cubicBezTo>
                  <a:cubicBezTo>
                    <a:pt x="76787" y="203969"/>
                    <a:pt x="135265" y="203969"/>
                    <a:pt x="193742" y="192605"/>
                  </a:cubicBezTo>
                  <a:cubicBezTo>
                    <a:pt x="198284" y="191469"/>
                    <a:pt x="202826" y="189197"/>
                    <a:pt x="206233" y="186356"/>
                  </a:cubicBezTo>
                  <a:cubicBezTo>
                    <a:pt x="207936" y="184651"/>
                    <a:pt x="209072" y="182947"/>
                    <a:pt x="210207" y="181242"/>
                  </a:cubicBezTo>
                  <a:cubicBezTo>
                    <a:pt x="211342" y="179538"/>
                    <a:pt x="211910" y="177265"/>
                    <a:pt x="212478" y="174993"/>
                  </a:cubicBezTo>
                  <a:cubicBezTo>
                    <a:pt x="213613" y="170447"/>
                    <a:pt x="213613" y="165334"/>
                    <a:pt x="212478" y="160789"/>
                  </a:cubicBezTo>
                  <a:cubicBezTo>
                    <a:pt x="193174" y="104541"/>
                    <a:pt x="163652" y="53407"/>
                    <a:pt x="125045" y="8522"/>
                  </a:cubicBezTo>
                  <a:cubicBezTo>
                    <a:pt x="120503" y="3409"/>
                    <a:pt x="113690" y="0"/>
                    <a:pt x="106878" y="0"/>
                  </a:cubicBezTo>
                  <a:cubicBezTo>
                    <a:pt x="100065" y="0"/>
                    <a:pt x="93252" y="2841"/>
                    <a:pt x="88710" y="8522"/>
                  </a:cubicBezTo>
                  <a:cubicBezTo>
                    <a:pt x="50104" y="53407"/>
                    <a:pt x="20581" y="104541"/>
                    <a:pt x="1277" y="160789"/>
                  </a:cubicBezTo>
                  <a:cubicBezTo>
                    <a:pt x="-426" y="165334"/>
                    <a:pt x="-426" y="170447"/>
                    <a:pt x="1277" y="174993"/>
                  </a:cubicBezTo>
                  <a:cubicBezTo>
                    <a:pt x="1277" y="177265"/>
                    <a:pt x="2413" y="178970"/>
                    <a:pt x="3548" y="181242"/>
                  </a:cubicBezTo>
                  <a:close/>
                </a:path>
              </a:pathLst>
            </a:custGeom>
            <a:solidFill>
              <a:srgbClr val="F80A6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3" name="TextBox 4122">
              <a:extLst>
                <a:ext uri="{FF2B5EF4-FFF2-40B4-BE49-F238E27FC236}">
                  <a16:creationId xmlns:a16="http://schemas.microsoft.com/office/drawing/2014/main" id="{FEF402D4-E902-2376-2118-4A3EA46AFD3E}"/>
                </a:ext>
              </a:extLst>
            </p:cNvPr>
            <p:cNvSpPr txBox="1"/>
            <p:nvPr/>
          </p:nvSpPr>
          <p:spPr>
            <a:xfrm>
              <a:off x="2025925" y="2226497"/>
              <a:ext cx="687796" cy="646331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3600" b="1" noProof="1">
                  <a:solidFill>
                    <a:schemeClr val="bg1"/>
                  </a:solidFill>
                </a:rPr>
                <a:t>1</a:t>
              </a:r>
            </a:p>
          </p:txBody>
        </p:sp>
        <p:grpSp>
          <p:nvGrpSpPr>
            <p:cNvPr id="4124" name="Group 4123">
              <a:extLst>
                <a:ext uri="{FF2B5EF4-FFF2-40B4-BE49-F238E27FC236}">
                  <a16:creationId xmlns:a16="http://schemas.microsoft.com/office/drawing/2014/main" id="{18FB28C5-6687-010F-1F1B-7052677007BB}"/>
                </a:ext>
              </a:extLst>
            </p:cNvPr>
            <p:cNvGrpSpPr/>
            <p:nvPr/>
          </p:nvGrpSpPr>
          <p:grpSpPr>
            <a:xfrm>
              <a:off x="1326068" y="3507028"/>
              <a:ext cx="2087511" cy="1751818"/>
              <a:chOff x="332936" y="2720099"/>
              <a:chExt cx="2926080" cy="1751818"/>
            </a:xfrm>
          </p:grpSpPr>
          <p:sp>
            <p:nvSpPr>
              <p:cNvPr id="4125" name="TextBox 4124">
                <a:extLst>
                  <a:ext uri="{FF2B5EF4-FFF2-40B4-BE49-F238E27FC236}">
                    <a16:creationId xmlns:a16="http://schemas.microsoft.com/office/drawing/2014/main" id="{C64C3087-300F-99D8-48C8-619BC67778A5}"/>
                  </a:ext>
                </a:extLst>
              </p:cNvPr>
              <p:cNvSpPr txBox="1"/>
              <p:nvPr/>
            </p:nvSpPr>
            <p:spPr>
              <a:xfrm>
                <a:off x="332936" y="2720099"/>
                <a:ext cx="2926080" cy="369332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:r>
                  <a:rPr lang="en-US" sz="1800" b="1" i="0" u="none" strike="noStrike">
                    <a:solidFill>
                      <a:srgbClr val="000000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Private Access DB</a:t>
                </a:r>
                <a:endParaRPr lang="en-US" sz="2400" b="1" noProof="1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4126" name="TextBox 4125">
                <a:extLst>
                  <a:ext uri="{FF2B5EF4-FFF2-40B4-BE49-F238E27FC236}">
                    <a16:creationId xmlns:a16="http://schemas.microsoft.com/office/drawing/2014/main" id="{22C7F233-592C-93CE-F18E-5C4B10D376CF}"/>
                  </a:ext>
                </a:extLst>
              </p:cNvPr>
              <p:cNvSpPr txBox="1"/>
              <p:nvPr/>
            </p:nvSpPr>
            <p:spPr>
              <a:xfrm>
                <a:off x="332936" y="3086922"/>
                <a:ext cx="2926080" cy="1384995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algn="ctr"/>
                <a:r>
                  <a:rPr lang="it-IT" sz="1200">
                    <a:latin typeface="Roboto" panose="02000000000000000000" pitchFamily="2" charset="0"/>
                    <a:ea typeface="Roboto" panose="02000000000000000000" pitchFamily="2" charset="0"/>
                  </a:rPr>
                  <a:t>L'accesso al database SQL è ora privato, regolato da credenziali, e limitato alla Virtual Network che include anche l'app web e </a:t>
                </a:r>
                <a:r>
                  <a:rPr lang="it-IT" sz="1200" err="1">
                    <a:latin typeface="Roboto" panose="02000000000000000000" pitchFamily="2" charset="0"/>
                    <a:ea typeface="Roboto" panose="02000000000000000000" pitchFamily="2" charset="0"/>
                  </a:rPr>
                  <a:t>Function</a:t>
                </a:r>
                <a:r>
                  <a:rPr lang="it-IT" sz="1200">
                    <a:latin typeface="Roboto" panose="02000000000000000000" pitchFamily="2" charset="0"/>
                    <a:ea typeface="Roboto" panose="02000000000000000000" pitchFamily="2" charset="0"/>
                  </a:rPr>
                  <a:t> App, migliorando sicurezza e integrità.</a:t>
                </a:r>
                <a:endParaRPr 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grpSp>
        <p:nvGrpSpPr>
          <p:cNvPr id="4149" name="Group 4148">
            <a:extLst>
              <a:ext uri="{FF2B5EF4-FFF2-40B4-BE49-F238E27FC236}">
                <a16:creationId xmlns:a16="http://schemas.microsoft.com/office/drawing/2014/main" id="{20F51A97-70A9-B220-446E-7CAA767DFD03}"/>
              </a:ext>
            </a:extLst>
          </p:cNvPr>
          <p:cNvGrpSpPr/>
          <p:nvPr/>
        </p:nvGrpSpPr>
        <p:grpSpPr>
          <a:xfrm>
            <a:off x="3800231" y="1834913"/>
            <a:ext cx="2087511" cy="3608598"/>
            <a:chOff x="3800231" y="1834913"/>
            <a:chExt cx="2087511" cy="3608598"/>
          </a:xfrm>
        </p:grpSpPr>
        <p:sp>
          <p:nvSpPr>
            <p:cNvPr id="4129" name="Freeform 7">
              <a:extLst>
                <a:ext uri="{FF2B5EF4-FFF2-40B4-BE49-F238E27FC236}">
                  <a16:creationId xmlns:a16="http://schemas.microsoft.com/office/drawing/2014/main" id="{B912A0C2-015D-5037-F491-0C4D298CDEE1}"/>
                </a:ext>
              </a:extLst>
            </p:cNvPr>
            <p:cNvSpPr/>
            <p:nvPr/>
          </p:nvSpPr>
          <p:spPr>
            <a:xfrm>
              <a:off x="4218271" y="1834913"/>
              <a:ext cx="1248942" cy="1177505"/>
            </a:xfrm>
            <a:custGeom>
              <a:avLst/>
              <a:gdLst>
                <a:gd name="connsiteX0" fmla="*/ 1845 w 213329"/>
                <a:gd name="connsiteY0" fmla="*/ 181242 h 201127"/>
                <a:gd name="connsiteX1" fmla="*/ 5819 w 213329"/>
                <a:gd name="connsiteY1" fmla="*/ 186356 h 201127"/>
                <a:gd name="connsiteX2" fmla="*/ 18309 w 213329"/>
                <a:gd name="connsiteY2" fmla="*/ 192605 h 201127"/>
                <a:gd name="connsiteX3" fmla="*/ 193742 w 213329"/>
                <a:gd name="connsiteY3" fmla="*/ 192605 h 201127"/>
                <a:gd name="connsiteX4" fmla="*/ 206233 w 213329"/>
                <a:gd name="connsiteY4" fmla="*/ 186356 h 201127"/>
                <a:gd name="connsiteX5" fmla="*/ 210207 w 213329"/>
                <a:gd name="connsiteY5" fmla="*/ 181242 h 201127"/>
                <a:gd name="connsiteX6" fmla="*/ 212478 w 213329"/>
                <a:gd name="connsiteY6" fmla="*/ 174993 h 201127"/>
                <a:gd name="connsiteX7" fmla="*/ 212478 w 213329"/>
                <a:gd name="connsiteY7" fmla="*/ 160789 h 201127"/>
                <a:gd name="connsiteX8" fmla="*/ 125045 w 213329"/>
                <a:gd name="connsiteY8" fmla="*/ 8522 h 201127"/>
                <a:gd name="connsiteX9" fmla="*/ 106878 w 213329"/>
                <a:gd name="connsiteY9" fmla="*/ 0 h 201127"/>
                <a:gd name="connsiteX10" fmla="*/ 88710 w 213329"/>
                <a:gd name="connsiteY10" fmla="*/ 8522 h 201127"/>
                <a:gd name="connsiteX11" fmla="*/ 1277 w 213329"/>
                <a:gd name="connsiteY11" fmla="*/ 160789 h 201127"/>
                <a:gd name="connsiteX12" fmla="*/ 1277 w 213329"/>
                <a:gd name="connsiteY12" fmla="*/ 174993 h 201127"/>
                <a:gd name="connsiteX13" fmla="*/ 3548 w 213329"/>
                <a:gd name="connsiteY13" fmla="*/ 181242 h 20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329" h="201127">
                  <a:moveTo>
                    <a:pt x="1845" y="181242"/>
                  </a:moveTo>
                  <a:cubicBezTo>
                    <a:pt x="2981" y="182947"/>
                    <a:pt x="4684" y="185219"/>
                    <a:pt x="5819" y="186356"/>
                  </a:cubicBezTo>
                  <a:cubicBezTo>
                    <a:pt x="9226" y="189765"/>
                    <a:pt x="13200" y="192037"/>
                    <a:pt x="18309" y="192605"/>
                  </a:cubicBezTo>
                  <a:cubicBezTo>
                    <a:pt x="76787" y="203969"/>
                    <a:pt x="135265" y="203969"/>
                    <a:pt x="193742" y="192605"/>
                  </a:cubicBezTo>
                  <a:cubicBezTo>
                    <a:pt x="198284" y="191469"/>
                    <a:pt x="202826" y="189197"/>
                    <a:pt x="206233" y="186356"/>
                  </a:cubicBezTo>
                  <a:cubicBezTo>
                    <a:pt x="207936" y="184651"/>
                    <a:pt x="209072" y="182947"/>
                    <a:pt x="210207" y="181242"/>
                  </a:cubicBezTo>
                  <a:cubicBezTo>
                    <a:pt x="211342" y="179538"/>
                    <a:pt x="211910" y="177265"/>
                    <a:pt x="212478" y="174993"/>
                  </a:cubicBezTo>
                  <a:cubicBezTo>
                    <a:pt x="213613" y="170447"/>
                    <a:pt x="213613" y="165334"/>
                    <a:pt x="212478" y="160789"/>
                  </a:cubicBezTo>
                  <a:cubicBezTo>
                    <a:pt x="193174" y="104541"/>
                    <a:pt x="163652" y="53407"/>
                    <a:pt x="125045" y="8522"/>
                  </a:cubicBezTo>
                  <a:cubicBezTo>
                    <a:pt x="120503" y="3409"/>
                    <a:pt x="113690" y="0"/>
                    <a:pt x="106878" y="0"/>
                  </a:cubicBezTo>
                  <a:cubicBezTo>
                    <a:pt x="100065" y="0"/>
                    <a:pt x="93252" y="2841"/>
                    <a:pt x="88710" y="8522"/>
                  </a:cubicBezTo>
                  <a:cubicBezTo>
                    <a:pt x="50104" y="53407"/>
                    <a:pt x="20581" y="104541"/>
                    <a:pt x="1277" y="160789"/>
                  </a:cubicBezTo>
                  <a:cubicBezTo>
                    <a:pt x="-426" y="165334"/>
                    <a:pt x="-426" y="170447"/>
                    <a:pt x="1277" y="174993"/>
                  </a:cubicBezTo>
                  <a:cubicBezTo>
                    <a:pt x="1277" y="177265"/>
                    <a:pt x="2413" y="178970"/>
                    <a:pt x="3548" y="181242"/>
                  </a:cubicBezTo>
                  <a:close/>
                </a:path>
              </a:pathLst>
            </a:custGeom>
            <a:solidFill>
              <a:srgbClr val="F9CB3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1" name="TextBox 4130">
              <a:extLst>
                <a:ext uri="{FF2B5EF4-FFF2-40B4-BE49-F238E27FC236}">
                  <a16:creationId xmlns:a16="http://schemas.microsoft.com/office/drawing/2014/main" id="{22777C43-8624-2CD7-2F6D-BFF28B6FAF98}"/>
                </a:ext>
              </a:extLst>
            </p:cNvPr>
            <p:cNvSpPr txBox="1"/>
            <p:nvPr/>
          </p:nvSpPr>
          <p:spPr>
            <a:xfrm>
              <a:off x="4500088" y="2226496"/>
              <a:ext cx="687796" cy="646331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3600" b="1" noProof="1">
                  <a:solidFill>
                    <a:schemeClr val="bg1"/>
                  </a:solidFill>
                </a:rPr>
                <a:t>2</a:t>
              </a:r>
            </a:p>
          </p:txBody>
        </p:sp>
        <p:grpSp>
          <p:nvGrpSpPr>
            <p:cNvPr id="4132" name="Group 4131">
              <a:extLst>
                <a:ext uri="{FF2B5EF4-FFF2-40B4-BE49-F238E27FC236}">
                  <a16:creationId xmlns:a16="http://schemas.microsoft.com/office/drawing/2014/main" id="{2AAC8728-47A6-9FB4-E526-3C24C82506A8}"/>
                </a:ext>
              </a:extLst>
            </p:cNvPr>
            <p:cNvGrpSpPr/>
            <p:nvPr/>
          </p:nvGrpSpPr>
          <p:grpSpPr>
            <a:xfrm>
              <a:off x="3800231" y="3507028"/>
              <a:ext cx="2087511" cy="1936483"/>
              <a:chOff x="332936" y="2720099"/>
              <a:chExt cx="2926080" cy="1936483"/>
            </a:xfrm>
          </p:grpSpPr>
          <p:sp>
            <p:nvSpPr>
              <p:cNvPr id="4133" name="TextBox 4132">
                <a:extLst>
                  <a:ext uri="{FF2B5EF4-FFF2-40B4-BE49-F238E27FC236}">
                    <a16:creationId xmlns:a16="http://schemas.microsoft.com/office/drawing/2014/main" id="{9C91651E-C0C4-B4EA-CD9F-3002EF0D4A33}"/>
                  </a:ext>
                </a:extLst>
              </p:cNvPr>
              <p:cNvSpPr txBox="1"/>
              <p:nvPr/>
            </p:nvSpPr>
            <p:spPr>
              <a:xfrm>
                <a:off x="332936" y="2720099"/>
                <a:ext cx="2926080" cy="369332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:r>
                  <a:rPr lang="en-US" sz="1800" b="1" i="0" u="none" strike="noStrike">
                    <a:solidFill>
                      <a:srgbClr val="000000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Key Vault</a:t>
                </a:r>
                <a:endParaRPr lang="en-US" sz="2400" b="1" noProof="1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4134" name="TextBox 4133">
                <a:extLst>
                  <a:ext uri="{FF2B5EF4-FFF2-40B4-BE49-F238E27FC236}">
                    <a16:creationId xmlns:a16="http://schemas.microsoft.com/office/drawing/2014/main" id="{CA9A963A-88B9-8245-8784-B020916EB23A}"/>
                  </a:ext>
                </a:extLst>
              </p:cNvPr>
              <p:cNvSpPr txBox="1"/>
              <p:nvPr/>
            </p:nvSpPr>
            <p:spPr>
              <a:xfrm>
                <a:off x="332936" y="3086922"/>
                <a:ext cx="2926080" cy="1569660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algn="ctr"/>
                <a:r>
                  <a:rPr lang="it-IT" sz="1200">
                    <a:latin typeface="Roboto" panose="02000000000000000000" pitchFamily="2" charset="0"/>
                    <a:ea typeface="Roboto" panose="02000000000000000000" pitchFamily="2" charset="0"/>
                  </a:rPr>
                  <a:t>Le credenziali per l'accesso al database sono state memorizzate come segreti nel Key </a:t>
                </a:r>
                <a:r>
                  <a:rPr lang="it-IT" sz="1200" err="1">
                    <a:latin typeface="Roboto" panose="02000000000000000000" pitchFamily="2" charset="0"/>
                    <a:ea typeface="Roboto" panose="02000000000000000000" pitchFamily="2" charset="0"/>
                  </a:rPr>
                  <a:t>Vault</a:t>
                </a:r>
                <a:r>
                  <a:rPr lang="it-IT" sz="1200">
                    <a:latin typeface="Roboto" panose="02000000000000000000" pitchFamily="2" charset="0"/>
                    <a:ea typeface="Roboto" panose="02000000000000000000" pitchFamily="2" charset="0"/>
                  </a:rPr>
                  <a:t>. L'applicazione interroga il Key </a:t>
                </a:r>
                <a:r>
                  <a:rPr lang="it-IT" sz="1200" err="1">
                    <a:latin typeface="Roboto" panose="02000000000000000000" pitchFamily="2" charset="0"/>
                    <a:ea typeface="Roboto" panose="02000000000000000000" pitchFamily="2" charset="0"/>
                  </a:rPr>
                  <a:t>Vault</a:t>
                </a:r>
                <a:r>
                  <a:rPr lang="it-IT" sz="1200">
                    <a:latin typeface="Roboto" panose="02000000000000000000" pitchFamily="2" charset="0"/>
                    <a:ea typeface="Roboto" panose="02000000000000000000" pitchFamily="2" charset="0"/>
                  </a:rPr>
                  <a:t> per ottenere questi segreti e connettersi in modo sicuro al database</a:t>
                </a:r>
                <a:endParaRPr 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grpSp>
        <p:nvGrpSpPr>
          <p:cNvPr id="4150" name="Group 4149">
            <a:extLst>
              <a:ext uri="{FF2B5EF4-FFF2-40B4-BE49-F238E27FC236}">
                <a16:creationId xmlns:a16="http://schemas.microsoft.com/office/drawing/2014/main" id="{730B032C-A449-5AEE-3324-CA0EC26F2746}"/>
              </a:ext>
            </a:extLst>
          </p:cNvPr>
          <p:cNvGrpSpPr/>
          <p:nvPr/>
        </p:nvGrpSpPr>
        <p:grpSpPr>
          <a:xfrm>
            <a:off x="6298522" y="1834913"/>
            <a:ext cx="2087511" cy="3171388"/>
            <a:chOff x="6298522" y="1834913"/>
            <a:chExt cx="2087511" cy="3171388"/>
          </a:xfrm>
        </p:grpSpPr>
        <p:sp>
          <p:nvSpPr>
            <p:cNvPr id="4137" name="Freeform 10">
              <a:extLst>
                <a:ext uri="{FF2B5EF4-FFF2-40B4-BE49-F238E27FC236}">
                  <a16:creationId xmlns:a16="http://schemas.microsoft.com/office/drawing/2014/main" id="{EECB32ED-09AD-14A0-E2B4-9EEB423F40BE}"/>
                </a:ext>
              </a:extLst>
            </p:cNvPr>
            <p:cNvSpPr/>
            <p:nvPr/>
          </p:nvSpPr>
          <p:spPr>
            <a:xfrm>
              <a:off x="6716562" y="1834913"/>
              <a:ext cx="1248942" cy="1177505"/>
            </a:xfrm>
            <a:custGeom>
              <a:avLst/>
              <a:gdLst>
                <a:gd name="connsiteX0" fmla="*/ 1845 w 213329"/>
                <a:gd name="connsiteY0" fmla="*/ 181242 h 201127"/>
                <a:gd name="connsiteX1" fmla="*/ 5819 w 213329"/>
                <a:gd name="connsiteY1" fmla="*/ 186356 h 201127"/>
                <a:gd name="connsiteX2" fmla="*/ 18309 w 213329"/>
                <a:gd name="connsiteY2" fmla="*/ 192605 h 201127"/>
                <a:gd name="connsiteX3" fmla="*/ 193742 w 213329"/>
                <a:gd name="connsiteY3" fmla="*/ 192605 h 201127"/>
                <a:gd name="connsiteX4" fmla="*/ 206233 w 213329"/>
                <a:gd name="connsiteY4" fmla="*/ 186356 h 201127"/>
                <a:gd name="connsiteX5" fmla="*/ 210207 w 213329"/>
                <a:gd name="connsiteY5" fmla="*/ 181242 h 201127"/>
                <a:gd name="connsiteX6" fmla="*/ 212478 w 213329"/>
                <a:gd name="connsiteY6" fmla="*/ 174993 h 201127"/>
                <a:gd name="connsiteX7" fmla="*/ 212478 w 213329"/>
                <a:gd name="connsiteY7" fmla="*/ 160789 h 201127"/>
                <a:gd name="connsiteX8" fmla="*/ 125045 w 213329"/>
                <a:gd name="connsiteY8" fmla="*/ 8522 h 201127"/>
                <a:gd name="connsiteX9" fmla="*/ 106878 w 213329"/>
                <a:gd name="connsiteY9" fmla="*/ 0 h 201127"/>
                <a:gd name="connsiteX10" fmla="*/ 88710 w 213329"/>
                <a:gd name="connsiteY10" fmla="*/ 8522 h 201127"/>
                <a:gd name="connsiteX11" fmla="*/ 1277 w 213329"/>
                <a:gd name="connsiteY11" fmla="*/ 160789 h 201127"/>
                <a:gd name="connsiteX12" fmla="*/ 1277 w 213329"/>
                <a:gd name="connsiteY12" fmla="*/ 174993 h 201127"/>
                <a:gd name="connsiteX13" fmla="*/ 3548 w 213329"/>
                <a:gd name="connsiteY13" fmla="*/ 181242 h 20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329" h="201127">
                  <a:moveTo>
                    <a:pt x="1845" y="181242"/>
                  </a:moveTo>
                  <a:cubicBezTo>
                    <a:pt x="2981" y="182947"/>
                    <a:pt x="4684" y="185219"/>
                    <a:pt x="5819" y="186356"/>
                  </a:cubicBezTo>
                  <a:cubicBezTo>
                    <a:pt x="9226" y="189765"/>
                    <a:pt x="13200" y="192037"/>
                    <a:pt x="18309" y="192605"/>
                  </a:cubicBezTo>
                  <a:cubicBezTo>
                    <a:pt x="76787" y="203969"/>
                    <a:pt x="135265" y="203969"/>
                    <a:pt x="193742" y="192605"/>
                  </a:cubicBezTo>
                  <a:cubicBezTo>
                    <a:pt x="198284" y="191469"/>
                    <a:pt x="202826" y="189197"/>
                    <a:pt x="206233" y="186356"/>
                  </a:cubicBezTo>
                  <a:cubicBezTo>
                    <a:pt x="207936" y="184651"/>
                    <a:pt x="209072" y="182947"/>
                    <a:pt x="210207" y="181242"/>
                  </a:cubicBezTo>
                  <a:cubicBezTo>
                    <a:pt x="211342" y="179538"/>
                    <a:pt x="211910" y="177265"/>
                    <a:pt x="212478" y="174993"/>
                  </a:cubicBezTo>
                  <a:cubicBezTo>
                    <a:pt x="213613" y="170447"/>
                    <a:pt x="213613" y="165334"/>
                    <a:pt x="212478" y="160789"/>
                  </a:cubicBezTo>
                  <a:cubicBezTo>
                    <a:pt x="193174" y="104541"/>
                    <a:pt x="163652" y="53407"/>
                    <a:pt x="125045" y="8522"/>
                  </a:cubicBezTo>
                  <a:cubicBezTo>
                    <a:pt x="120503" y="3409"/>
                    <a:pt x="113690" y="0"/>
                    <a:pt x="106878" y="0"/>
                  </a:cubicBezTo>
                  <a:cubicBezTo>
                    <a:pt x="100065" y="0"/>
                    <a:pt x="93252" y="2841"/>
                    <a:pt x="88710" y="8522"/>
                  </a:cubicBezTo>
                  <a:cubicBezTo>
                    <a:pt x="50104" y="53407"/>
                    <a:pt x="20581" y="104541"/>
                    <a:pt x="1277" y="160789"/>
                  </a:cubicBezTo>
                  <a:cubicBezTo>
                    <a:pt x="-426" y="165334"/>
                    <a:pt x="-426" y="170447"/>
                    <a:pt x="1277" y="174993"/>
                  </a:cubicBezTo>
                  <a:cubicBezTo>
                    <a:pt x="1277" y="177265"/>
                    <a:pt x="2413" y="178970"/>
                    <a:pt x="3548" y="181242"/>
                  </a:cubicBezTo>
                  <a:close/>
                </a:path>
              </a:pathLst>
            </a:custGeom>
            <a:solidFill>
              <a:srgbClr val="1DD9BD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9" name="TextBox 4138">
              <a:extLst>
                <a:ext uri="{FF2B5EF4-FFF2-40B4-BE49-F238E27FC236}">
                  <a16:creationId xmlns:a16="http://schemas.microsoft.com/office/drawing/2014/main" id="{A3D7159E-F620-AC8C-CD40-C1C7D9C6A02B}"/>
                </a:ext>
              </a:extLst>
            </p:cNvPr>
            <p:cNvSpPr txBox="1"/>
            <p:nvPr/>
          </p:nvSpPr>
          <p:spPr>
            <a:xfrm>
              <a:off x="6998379" y="2228869"/>
              <a:ext cx="687796" cy="646331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3600" b="1" noProof="1">
                  <a:solidFill>
                    <a:schemeClr val="bg1"/>
                  </a:solidFill>
                </a:rPr>
                <a:t>3</a:t>
              </a:r>
            </a:p>
          </p:txBody>
        </p:sp>
        <p:grpSp>
          <p:nvGrpSpPr>
            <p:cNvPr id="4140" name="Group 4139">
              <a:extLst>
                <a:ext uri="{FF2B5EF4-FFF2-40B4-BE49-F238E27FC236}">
                  <a16:creationId xmlns:a16="http://schemas.microsoft.com/office/drawing/2014/main" id="{35641297-08B3-AD3A-291E-280816782D66}"/>
                </a:ext>
              </a:extLst>
            </p:cNvPr>
            <p:cNvGrpSpPr/>
            <p:nvPr/>
          </p:nvGrpSpPr>
          <p:grpSpPr>
            <a:xfrm>
              <a:off x="6298522" y="3531482"/>
              <a:ext cx="2087511" cy="1474819"/>
              <a:chOff x="332936" y="2443100"/>
              <a:chExt cx="2926080" cy="1474819"/>
            </a:xfrm>
          </p:grpSpPr>
          <p:sp>
            <p:nvSpPr>
              <p:cNvPr id="4141" name="TextBox 4140">
                <a:extLst>
                  <a:ext uri="{FF2B5EF4-FFF2-40B4-BE49-F238E27FC236}">
                    <a16:creationId xmlns:a16="http://schemas.microsoft.com/office/drawing/2014/main" id="{F16B77B9-A60B-F3E3-6F66-A53DAFCEEF90}"/>
                  </a:ext>
                </a:extLst>
              </p:cNvPr>
              <p:cNvSpPr txBox="1"/>
              <p:nvPr/>
            </p:nvSpPr>
            <p:spPr>
              <a:xfrm>
                <a:off x="332936" y="2443100"/>
                <a:ext cx="2926080" cy="646331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:r>
                  <a:rPr lang="en-US" sz="1800" b="1" i="0" u="none" strike="noStrike">
                    <a:solidFill>
                      <a:srgbClr val="000000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Microsoft Defender for Cloud</a:t>
                </a:r>
                <a:endParaRPr lang="en-US" sz="2400" b="1" noProof="1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4142" name="TextBox 4141">
                <a:extLst>
                  <a:ext uri="{FF2B5EF4-FFF2-40B4-BE49-F238E27FC236}">
                    <a16:creationId xmlns:a16="http://schemas.microsoft.com/office/drawing/2014/main" id="{315E7121-43CB-9B60-4285-B7AE0AC70F50}"/>
                  </a:ext>
                </a:extLst>
              </p:cNvPr>
              <p:cNvSpPr txBox="1"/>
              <p:nvPr/>
            </p:nvSpPr>
            <p:spPr>
              <a:xfrm>
                <a:off x="332936" y="3086922"/>
                <a:ext cx="2926080" cy="830997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algn="ctr"/>
                <a:r>
                  <a:rPr lang="it-IT" sz="1200" noProof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Questo strumento integrato in Azure serve per monitorare le risorse e identificare eventuali vulnerabilità.</a:t>
                </a:r>
                <a:endParaRPr 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grpSp>
        <p:nvGrpSpPr>
          <p:cNvPr id="4151" name="Group 4150">
            <a:extLst>
              <a:ext uri="{FF2B5EF4-FFF2-40B4-BE49-F238E27FC236}">
                <a16:creationId xmlns:a16="http://schemas.microsoft.com/office/drawing/2014/main" id="{E339A112-DE60-9574-47E5-F6F18EAB2429}"/>
              </a:ext>
            </a:extLst>
          </p:cNvPr>
          <p:cNvGrpSpPr/>
          <p:nvPr/>
        </p:nvGrpSpPr>
        <p:grpSpPr>
          <a:xfrm>
            <a:off x="8778421" y="1834913"/>
            <a:ext cx="2087511" cy="3356054"/>
            <a:chOff x="8778421" y="1834913"/>
            <a:chExt cx="2087511" cy="3356054"/>
          </a:xfrm>
        </p:grpSpPr>
        <p:sp>
          <p:nvSpPr>
            <p:cNvPr id="4143" name="Freeform 10">
              <a:extLst>
                <a:ext uri="{FF2B5EF4-FFF2-40B4-BE49-F238E27FC236}">
                  <a16:creationId xmlns:a16="http://schemas.microsoft.com/office/drawing/2014/main" id="{1BA9EFC4-A5DE-EC09-837F-520AA6DC5486}"/>
                </a:ext>
              </a:extLst>
            </p:cNvPr>
            <p:cNvSpPr/>
            <p:nvPr/>
          </p:nvSpPr>
          <p:spPr>
            <a:xfrm>
              <a:off x="9196461" y="1834913"/>
              <a:ext cx="1248942" cy="1177505"/>
            </a:xfrm>
            <a:custGeom>
              <a:avLst/>
              <a:gdLst>
                <a:gd name="connsiteX0" fmla="*/ 1845 w 213329"/>
                <a:gd name="connsiteY0" fmla="*/ 181242 h 201127"/>
                <a:gd name="connsiteX1" fmla="*/ 5819 w 213329"/>
                <a:gd name="connsiteY1" fmla="*/ 186356 h 201127"/>
                <a:gd name="connsiteX2" fmla="*/ 18309 w 213329"/>
                <a:gd name="connsiteY2" fmla="*/ 192605 h 201127"/>
                <a:gd name="connsiteX3" fmla="*/ 193742 w 213329"/>
                <a:gd name="connsiteY3" fmla="*/ 192605 h 201127"/>
                <a:gd name="connsiteX4" fmla="*/ 206233 w 213329"/>
                <a:gd name="connsiteY4" fmla="*/ 186356 h 201127"/>
                <a:gd name="connsiteX5" fmla="*/ 210207 w 213329"/>
                <a:gd name="connsiteY5" fmla="*/ 181242 h 201127"/>
                <a:gd name="connsiteX6" fmla="*/ 212478 w 213329"/>
                <a:gd name="connsiteY6" fmla="*/ 174993 h 201127"/>
                <a:gd name="connsiteX7" fmla="*/ 212478 w 213329"/>
                <a:gd name="connsiteY7" fmla="*/ 160789 h 201127"/>
                <a:gd name="connsiteX8" fmla="*/ 125045 w 213329"/>
                <a:gd name="connsiteY8" fmla="*/ 8522 h 201127"/>
                <a:gd name="connsiteX9" fmla="*/ 106878 w 213329"/>
                <a:gd name="connsiteY9" fmla="*/ 0 h 201127"/>
                <a:gd name="connsiteX10" fmla="*/ 88710 w 213329"/>
                <a:gd name="connsiteY10" fmla="*/ 8522 h 201127"/>
                <a:gd name="connsiteX11" fmla="*/ 1277 w 213329"/>
                <a:gd name="connsiteY11" fmla="*/ 160789 h 201127"/>
                <a:gd name="connsiteX12" fmla="*/ 1277 w 213329"/>
                <a:gd name="connsiteY12" fmla="*/ 174993 h 201127"/>
                <a:gd name="connsiteX13" fmla="*/ 3548 w 213329"/>
                <a:gd name="connsiteY13" fmla="*/ 181242 h 20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329" h="201127">
                  <a:moveTo>
                    <a:pt x="1845" y="181242"/>
                  </a:moveTo>
                  <a:cubicBezTo>
                    <a:pt x="2981" y="182947"/>
                    <a:pt x="4684" y="185219"/>
                    <a:pt x="5819" y="186356"/>
                  </a:cubicBezTo>
                  <a:cubicBezTo>
                    <a:pt x="9226" y="189765"/>
                    <a:pt x="13200" y="192037"/>
                    <a:pt x="18309" y="192605"/>
                  </a:cubicBezTo>
                  <a:cubicBezTo>
                    <a:pt x="76787" y="203969"/>
                    <a:pt x="135265" y="203969"/>
                    <a:pt x="193742" y="192605"/>
                  </a:cubicBezTo>
                  <a:cubicBezTo>
                    <a:pt x="198284" y="191469"/>
                    <a:pt x="202826" y="189197"/>
                    <a:pt x="206233" y="186356"/>
                  </a:cubicBezTo>
                  <a:cubicBezTo>
                    <a:pt x="207936" y="184651"/>
                    <a:pt x="209072" y="182947"/>
                    <a:pt x="210207" y="181242"/>
                  </a:cubicBezTo>
                  <a:cubicBezTo>
                    <a:pt x="211342" y="179538"/>
                    <a:pt x="211910" y="177265"/>
                    <a:pt x="212478" y="174993"/>
                  </a:cubicBezTo>
                  <a:cubicBezTo>
                    <a:pt x="213613" y="170447"/>
                    <a:pt x="213613" y="165334"/>
                    <a:pt x="212478" y="160789"/>
                  </a:cubicBezTo>
                  <a:cubicBezTo>
                    <a:pt x="193174" y="104541"/>
                    <a:pt x="163652" y="53407"/>
                    <a:pt x="125045" y="8522"/>
                  </a:cubicBezTo>
                  <a:cubicBezTo>
                    <a:pt x="120503" y="3409"/>
                    <a:pt x="113690" y="0"/>
                    <a:pt x="106878" y="0"/>
                  </a:cubicBezTo>
                  <a:cubicBezTo>
                    <a:pt x="100065" y="0"/>
                    <a:pt x="93252" y="2841"/>
                    <a:pt x="88710" y="8522"/>
                  </a:cubicBezTo>
                  <a:cubicBezTo>
                    <a:pt x="50104" y="53407"/>
                    <a:pt x="20581" y="104541"/>
                    <a:pt x="1277" y="160789"/>
                  </a:cubicBezTo>
                  <a:cubicBezTo>
                    <a:pt x="-426" y="165334"/>
                    <a:pt x="-426" y="170447"/>
                    <a:pt x="1277" y="174993"/>
                  </a:cubicBezTo>
                  <a:cubicBezTo>
                    <a:pt x="1277" y="177265"/>
                    <a:pt x="2413" y="178970"/>
                    <a:pt x="3548" y="181242"/>
                  </a:cubicBezTo>
                  <a:close/>
                </a:path>
              </a:pathLst>
            </a:custGeom>
            <a:solidFill>
              <a:srgbClr val="050F2E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4" name="TextBox 4143">
              <a:extLst>
                <a:ext uri="{FF2B5EF4-FFF2-40B4-BE49-F238E27FC236}">
                  <a16:creationId xmlns:a16="http://schemas.microsoft.com/office/drawing/2014/main" id="{14B0D40E-3FC3-9306-0303-533DE1A4FD5E}"/>
                </a:ext>
              </a:extLst>
            </p:cNvPr>
            <p:cNvSpPr txBox="1"/>
            <p:nvPr/>
          </p:nvSpPr>
          <p:spPr>
            <a:xfrm>
              <a:off x="9478278" y="2228869"/>
              <a:ext cx="687796" cy="646331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3600" b="1" noProof="1">
                  <a:solidFill>
                    <a:schemeClr val="bg1"/>
                  </a:solidFill>
                </a:rPr>
                <a:t>4</a:t>
              </a:r>
            </a:p>
          </p:txBody>
        </p:sp>
        <p:grpSp>
          <p:nvGrpSpPr>
            <p:cNvPr id="4145" name="Group 4144">
              <a:extLst>
                <a:ext uri="{FF2B5EF4-FFF2-40B4-BE49-F238E27FC236}">
                  <a16:creationId xmlns:a16="http://schemas.microsoft.com/office/drawing/2014/main" id="{6C68B5B9-8BA0-6CB6-E22E-02C7845AF635}"/>
                </a:ext>
              </a:extLst>
            </p:cNvPr>
            <p:cNvGrpSpPr/>
            <p:nvPr/>
          </p:nvGrpSpPr>
          <p:grpSpPr>
            <a:xfrm>
              <a:off x="8778421" y="3531482"/>
              <a:ext cx="2087511" cy="1659485"/>
              <a:chOff x="332936" y="2443100"/>
              <a:chExt cx="2926080" cy="1659485"/>
            </a:xfrm>
          </p:grpSpPr>
          <p:sp>
            <p:nvSpPr>
              <p:cNvPr id="4146" name="TextBox 4145">
                <a:extLst>
                  <a:ext uri="{FF2B5EF4-FFF2-40B4-BE49-F238E27FC236}">
                    <a16:creationId xmlns:a16="http://schemas.microsoft.com/office/drawing/2014/main" id="{EBD503AB-E593-7308-28BA-753D4813A1E5}"/>
                  </a:ext>
                </a:extLst>
              </p:cNvPr>
              <p:cNvSpPr txBox="1"/>
              <p:nvPr/>
            </p:nvSpPr>
            <p:spPr>
              <a:xfrm>
                <a:off x="332937" y="2443100"/>
                <a:ext cx="2673477" cy="646331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:r>
                  <a:rPr lang="en-US" sz="1800" b="1" i="0" u="none" strike="noStrike">
                    <a:solidFill>
                      <a:srgbClr val="000000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Azure SQL Auditing</a:t>
                </a:r>
                <a:endParaRPr lang="en-US" sz="2400" b="1" noProof="1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4147" name="TextBox 4146">
                <a:extLst>
                  <a:ext uri="{FF2B5EF4-FFF2-40B4-BE49-F238E27FC236}">
                    <a16:creationId xmlns:a16="http://schemas.microsoft.com/office/drawing/2014/main" id="{8EB89739-E82A-4848-264A-E0A9A43F0A50}"/>
                  </a:ext>
                </a:extLst>
              </p:cNvPr>
              <p:cNvSpPr txBox="1"/>
              <p:nvPr/>
            </p:nvSpPr>
            <p:spPr>
              <a:xfrm>
                <a:off x="332936" y="3086922"/>
                <a:ext cx="2926080" cy="1015663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algn="ctr"/>
                <a:r>
                  <a:rPr lang="it-IT" sz="1200" noProof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Questo strumento traccia gli eventi del database e li registra in un Log Analytics workspace, dove possono essere analizzati.</a:t>
                </a:r>
                <a:endParaRPr 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71779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626E0B4-E485-A40C-898D-25263829AA4F}"/>
              </a:ext>
            </a:extLst>
          </p:cNvPr>
          <p:cNvSpPr/>
          <p:nvPr/>
        </p:nvSpPr>
        <p:spPr>
          <a:xfrm flipV="1">
            <a:off x="-9987610" y="6585159"/>
            <a:ext cx="22179610" cy="760310"/>
          </a:xfrm>
          <a:prstGeom prst="rect">
            <a:avLst/>
          </a:prstGeom>
          <a:solidFill>
            <a:srgbClr val="050F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DC7FE2-3B62-C02C-4258-78D85D3118B2}"/>
              </a:ext>
            </a:extLst>
          </p:cNvPr>
          <p:cNvSpPr/>
          <p:nvPr/>
        </p:nvSpPr>
        <p:spPr>
          <a:xfrm flipV="1">
            <a:off x="-8289438" y="6348867"/>
            <a:ext cx="16586009" cy="380155"/>
          </a:xfrm>
          <a:prstGeom prst="rect">
            <a:avLst/>
          </a:prstGeom>
          <a:solidFill>
            <a:srgbClr val="0481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CBBF61-969B-9FF5-A830-45B9EC3021BA}"/>
              </a:ext>
            </a:extLst>
          </p:cNvPr>
          <p:cNvSpPr/>
          <p:nvPr/>
        </p:nvSpPr>
        <p:spPr>
          <a:xfrm flipV="1">
            <a:off x="-1209189" y="6177186"/>
            <a:ext cx="6493457" cy="322393"/>
          </a:xfrm>
          <a:prstGeom prst="rect">
            <a:avLst/>
          </a:prstGeom>
          <a:solidFill>
            <a:srgbClr val="F80A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E05DE8-56AF-5820-01C0-6EDB436EB1F7}"/>
              </a:ext>
            </a:extLst>
          </p:cNvPr>
          <p:cNvSpPr/>
          <p:nvPr/>
        </p:nvSpPr>
        <p:spPr>
          <a:xfrm flipV="1">
            <a:off x="-323259" y="5982101"/>
            <a:ext cx="6493457" cy="322393"/>
          </a:xfrm>
          <a:prstGeom prst="rect">
            <a:avLst/>
          </a:prstGeom>
          <a:solidFill>
            <a:srgbClr val="F9C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ED21DB-7BB0-C591-4A96-53AB0FCFA6B5}"/>
              </a:ext>
            </a:extLst>
          </p:cNvPr>
          <p:cNvSpPr/>
          <p:nvPr/>
        </p:nvSpPr>
        <p:spPr>
          <a:xfrm>
            <a:off x="-2244436" y="0"/>
            <a:ext cx="14524926" cy="1214906"/>
          </a:xfrm>
          <a:prstGeom prst="rect">
            <a:avLst/>
          </a:prstGeom>
          <a:solidFill>
            <a:srgbClr val="050F2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ED89676-9AB5-952B-63A9-E0D3A1F0CE4A}"/>
              </a:ext>
            </a:extLst>
          </p:cNvPr>
          <p:cNvGrpSpPr/>
          <p:nvPr/>
        </p:nvGrpSpPr>
        <p:grpSpPr>
          <a:xfrm>
            <a:off x="1301940" y="1834913"/>
            <a:ext cx="2087511" cy="2869935"/>
            <a:chOff x="1301940" y="1834913"/>
            <a:chExt cx="2087511" cy="2869935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13A0601-D949-F5F8-4F78-70726FDE8D98}"/>
                </a:ext>
              </a:extLst>
            </p:cNvPr>
            <p:cNvSpPr/>
            <p:nvPr/>
          </p:nvSpPr>
          <p:spPr>
            <a:xfrm>
              <a:off x="1719980" y="1834913"/>
              <a:ext cx="1248942" cy="1177505"/>
            </a:xfrm>
            <a:custGeom>
              <a:avLst/>
              <a:gdLst>
                <a:gd name="connsiteX0" fmla="*/ 1845 w 213329"/>
                <a:gd name="connsiteY0" fmla="*/ 181242 h 201127"/>
                <a:gd name="connsiteX1" fmla="*/ 5819 w 213329"/>
                <a:gd name="connsiteY1" fmla="*/ 186356 h 201127"/>
                <a:gd name="connsiteX2" fmla="*/ 18309 w 213329"/>
                <a:gd name="connsiteY2" fmla="*/ 192605 h 201127"/>
                <a:gd name="connsiteX3" fmla="*/ 193742 w 213329"/>
                <a:gd name="connsiteY3" fmla="*/ 192605 h 201127"/>
                <a:gd name="connsiteX4" fmla="*/ 206233 w 213329"/>
                <a:gd name="connsiteY4" fmla="*/ 186356 h 201127"/>
                <a:gd name="connsiteX5" fmla="*/ 210207 w 213329"/>
                <a:gd name="connsiteY5" fmla="*/ 181242 h 201127"/>
                <a:gd name="connsiteX6" fmla="*/ 212478 w 213329"/>
                <a:gd name="connsiteY6" fmla="*/ 174993 h 201127"/>
                <a:gd name="connsiteX7" fmla="*/ 212478 w 213329"/>
                <a:gd name="connsiteY7" fmla="*/ 160789 h 201127"/>
                <a:gd name="connsiteX8" fmla="*/ 125045 w 213329"/>
                <a:gd name="connsiteY8" fmla="*/ 8522 h 201127"/>
                <a:gd name="connsiteX9" fmla="*/ 106878 w 213329"/>
                <a:gd name="connsiteY9" fmla="*/ 0 h 201127"/>
                <a:gd name="connsiteX10" fmla="*/ 88710 w 213329"/>
                <a:gd name="connsiteY10" fmla="*/ 8522 h 201127"/>
                <a:gd name="connsiteX11" fmla="*/ 1277 w 213329"/>
                <a:gd name="connsiteY11" fmla="*/ 160789 h 201127"/>
                <a:gd name="connsiteX12" fmla="*/ 1277 w 213329"/>
                <a:gd name="connsiteY12" fmla="*/ 174993 h 201127"/>
                <a:gd name="connsiteX13" fmla="*/ 3548 w 213329"/>
                <a:gd name="connsiteY13" fmla="*/ 181242 h 20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329" h="201127">
                  <a:moveTo>
                    <a:pt x="1845" y="181242"/>
                  </a:moveTo>
                  <a:cubicBezTo>
                    <a:pt x="2981" y="182947"/>
                    <a:pt x="4684" y="185219"/>
                    <a:pt x="5819" y="186356"/>
                  </a:cubicBezTo>
                  <a:cubicBezTo>
                    <a:pt x="9226" y="189765"/>
                    <a:pt x="13200" y="192037"/>
                    <a:pt x="18309" y="192605"/>
                  </a:cubicBezTo>
                  <a:cubicBezTo>
                    <a:pt x="76787" y="203969"/>
                    <a:pt x="135265" y="203969"/>
                    <a:pt x="193742" y="192605"/>
                  </a:cubicBezTo>
                  <a:cubicBezTo>
                    <a:pt x="198284" y="191469"/>
                    <a:pt x="202826" y="189197"/>
                    <a:pt x="206233" y="186356"/>
                  </a:cubicBezTo>
                  <a:cubicBezTo>
                    <a:pt x="207936" y="184651"/>
                    <a:pt x="209072" y="182947"/>
                    <a:pt x="210207" y="181242"/>
                  </a:cubicBezTo>
                  <a:cubicBezTo>
                    <a:pt x="211342" y="179538"/>
                    <a:pt x="211910" y="177265"/>
                    <a:pt x="212478" y="174993"/>
                  </a:cubicBezTo>
                  <a:cubicBezTo>
                    <a:pt x="213613" y="170447"/>
                    <a:pt x="213613" y="165334"/>
                    <a:pt x="212478" y="160789"/>
                  </a:cubicBezTo>
                  <a:cubicBezTo>
                    <a:pt x="193174" y="104541"/>
                    <a:pt x="163652" y="53407"/>
                    <a:pt x="125045" y="8522"/>
                  </a:cubicBezTo>
                  <a:cubicBezTo>
                    <a:pt x="120503" y="3409"/>
                    <a:pt x="113690" y="0"/>
                    <a:pt x="106878" y="0"/>
                  </a:cubicBezTo>
                  <a:cubicBezTo>
                    <a:pt x="100065" y="0"/>
                    <a:pt x="93252" y="2841"/>
                    <a:pt x="88710" y="8522"/>
                  </a:cubicBezTo>
                  <a:cubicBezTo>
                    <a:pt x="50104" y="53407"/>
                    <a:pt x="20581" y="104541"/>
                    <a:pt x="1277" y="160789"/>
                  </a:cubicBezTo>
                  <a:cubicBezTo>
                    <a:pt x="-426" y="165334"/>
                    <a:pt x="-426" y="170447"/>
                    <a:pt x="1277" y="174993"/>
                  </a:cubicBezTo>
                  <a:cubicBezTo>
                    <a:pt x="1277" y="177265"/>
                    <a:pt x="2413" y="178970"/>
                    <a:pt x="3548" y="181242"/>
                  </a:cubicBezTo>
                  <a:close/>
                </a:path>
              </a:pathLst>
            </a:custGeom>
            <a:solidFill>
              <a:srgbClr val="0481B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BCDF0F9-02F3-4BE8-1B16-5C900A7D67A4}"/>
                </a:ext>
              </a:extLst>
            </p:cNvPr>
            <p:cNvSpPr txBox="1"/>
            <p:nvPr/>
          </p:nvSpPr>
          <p:spPr>
            <a:xfrm>
              <a:off x="2001797" y="2226497"/>
              <a:ext cx="687796" cy="646331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3600" b="1" noProof="1">
                  <a:solidFill>
                    <a:schemeClr val="bg1"/>
                  </a:solidFill>
                </a:rPr>
                <a:t>5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872946F-439F-F9AA-B1B4-767554545C57}"/>
                </a:ext>
              </a:extLst>
            </p:cNvPr>
            <p:cNvGrpSpPr/>
            <p:nvPr/>
          </p:nvGrpSpPr>
          <p:grpSpPr>
            <a:xfrm>
              <a:off x="1301940" y="3230029"/>
              <a:ext cx="2087511" cy="1474819"/>
              <a:chOff x="332936" y="2443100"/>
              <a:chExt cx="2926080" cy="1474819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8EE5DF8-4CAC-863F-1C7F-0C358114D066}"/>
                  </a:ext>
                </a:extLst>
              </p:cNvPr>
              <p:cNvSpPr txBox="1"/>
              <p:nvPr/>
            </p:nvSpPr>
            <p:spPr>
              <a:xfrm>
                <a:off x="332936" y="2443100"/>
                <a:ext cx="2926080" cy="646331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:r>
                  <a:rPr lang="en-US" sz="1800" b="1" i="0" u="none" strike="noStrike">
                    <a:solidFill>
                      <a:srgbClr val="000000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Transparent Data Encryption</a:t>
                </a:r>
                <a:endParaRPr lang="en-US" sz="2400" b="1" noProof="1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E33BEC-9EFD-A8FB-F189-43424E38F8B3}"/>
                  </a:ext>
                </a:extLst>
              </p:cNvPr>
              <p:cNvSpPr txBox="1"/>
              <p:nvPr/>
            </p:nvSpPr>
            <p:spPr>
              <a:xfrm>
                <a:off x="332936" y="3086922"/>
                <a:ext cx="2926080" cy="830997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algn="ctr"/>
                <a:r>
                  <a:rPr lang="it-IT" sz="1200">
                    <a:latin typeface="Roboto" panose="02000000000000000000" pitchFamily="2" charset="0"/>
                    <a:ea typeface="Roboto" panose="02000000000000000000" pitchFamily="2" charset="0"/>
                  </a:rPr>
                  <a:t>La cifratura dei dati a riposo nei database, backup e log è stata abilitata per garantire la sicurezza dei dati archiviati.</a:t>
                </a:r>
                <a:endParaRPr 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sp>
        <p:nvSpPr>
          <p:cNvPr id="55" name="Title 1">
            <a:extLst>
              <a:ext uri="{FF2B5EF4-FFF2-40B4-BE49-F238E27FC236}">
                <a16:creationId xmlns:a16="http://schemas.microsoft.com/office/drawing/2014/main" id="{72671AA1-640D-44FA-2E54-C4CD23712A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6588" y="-826216"/>
            <a:ext cx="7664245" cy="1957232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SICUREZZA: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FE3E295-882A-A7CE-F702-0EF3FC5815DA}"/>
              </a:ext>
            </a:extLst>
          </p:cNvPr>
          <p:cNvGrpSpPr/>
          <p:nvPr/>
        </p:nvGrpSpPr>
        <p:grpSpPr>
          <a:xfrm>
            <a:off x="3800231" y="1834913"/>
            <a:ext cx="8070114" cy="3608598"/>
            <a:chOff x="3800231" y="1834913"/>
            <a:chExt cx="8070114" cy="3608598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20226BB-2956-6084-B2BB-03031E6645F7}"/>
                </a:ext>
              </a:extLst>
            </p:cNvPr>
            <p:cNvSpPr/>
            <p:nvPr/>
          </p:nvSpPr>
          <p:spPr>
            <a:xfrm>
              <a:off x="4218271" y="1834913"/>
              <a:ext cx="1248942" cy="1177505"/>
            </a:xfrm>
            <a:custGeom>
              <a:avLst/>
              <a:gdLst>
                <a:gd name="connsiteX0" fmla="*/ 1845 w 213329"/>
                <a:gd name="connsiteY0" fmla="*/ 181242 h 201127"/>
                <a:gd name="connsiteX1" fmla="*/ 5819 w 213329"/>
                <a:gd name="connsiteY1" fmla="*/ 186356 h 201127"/>
                <a:gd name="connsiteX2" fmla="*/ 18309 w 213329"/>
                <a:gd name="connsiteY2" fmla="*/ 192605 h 201127"/>
                <a:gd name="connsiteX3" fmla="*/ 193742 w 213329"/>
                <a:gd name="connsiteY3" fmla="*/ 192605 h 201127"/>
                <a:gd name="connsiteX4" fmla="*/ 206233 w 213329"/>
                <a:gd name="connsiteY4" fmla="*/ 186356 h 201127"/>
                <a:gd name="connsiteX5" fmla="*/ 210207 w 213329"/>
                <a:gd name="connsiteY5" fmla="*/ 181242 h 201127"/>
                <a:gd name="connsiteX6" fmla="*/ 212478 w 213329"/>
                <a:gd name="connsiteY6" fmla="*/ 174993 h 201127"/>
                <a:gd name="connsiteX7" fmla="*/ 212478 w 213329"/>
                <a:gd name="connsiteY7" fmla="*/ 160789 h 201127"/>
                <a:gd name="connsiteX8" fmla="*/ 125045 w 213329"/>
                <a:gd name="connsiteY8" fmla="*/ 8522 h 201127"/>
                <a:gd name="connsiteX9" fmla="*/ 106878 w 213329"/>
                <a:gd name="connsiteY9" fmla="*/ 0 h 201127"/>
                <a:gd name="connsiteX10" fmla="*/ 88710 w 213329"/>
                <a:gd name="connsiteY10" fmla="*/ 8522 h 201127"/>
                <a:gd name="connsiteX11" fmla="*/ 1277 w 213329"/>
                <a:gd name="connsiteY11" fmla="*/ 160789 h 201127"/>
                <a:gd name="connsiteX12" fmla="*/ 1277 w 213329"/>
                <a:gd name="connsiteY12" fmla="*/ 174993 h 201127"/>
                <a:gd name="connsiteX13" fmla="*/ 3548 w 213329"/>
                <a:gd name="connsiteY13" fmla="*/ 181242 h 20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329" h="201127">
                  <a:moveTo>
                    <a:pt x="1845" y="181242"/>
                  </a:moveTo>
                  <a:cubicBezTo>
                    <a:pt x="2981" y="182947"/>
                    <a:pt x="4684" y="185219"/>
                    <a:pt x="5819" y="186356"/>
                  </a:cubicBezTo>
                  <a:cubicBezTo>
                    <a:pt x="9226" y="189765"/>
                    <a:pt x="13200" y="192037"/>
                    <a:pt x="18309" y="192605"/>
                  </a:cubicBezTo>
                  <a:cubicBezTo>
                    <a:pt x="76787" y="203969"/>
                    <a:pt x="135265" y="203969"/>
                    <a:pt x="193742" y="192605"/>
                  </a:cubicBezTo>
                  <a:cubicBezTo>
                    <a:pt x="198284" y="191469"/>
                    <a:pt x="202826" y="189197"/>
                    <a:pt x="206233" y="186356"/>
                  </a:cubicBezTo>
                  <a:cubicBezTo>
                    <a:pt x="207936" y="184651"/>
                    <a:pt x="209072" y="182947"/>
                    <a:pt x="210207" y="181242"/>
                  </a:cubicBezTo>
                  <a:cubicBezTo>
                    <a:pt x="211342" y="179538"/>
                    <a:pt x="211910" y="177265"/>
                    <a:pt x="212478" y="174993"/>
                  </a:cubicBezTo>
                  <a:cubicBezTo>
                    <a:pt x="213613" y="170447"/>
                    <a:pt x="213613" y="165334"/>
                    <a:pt x="212478" y="160789"/>
                  </a:cubicBezTo>
                  <a:cubicBezTo>
                    <a:pt x="193174" y="104541"/>
                    <a:pt x="163652" y="53407"/>
                    <a:pt x="125045" y="8522"/>
                  </a:cubicBezTo>
                  <a:cubicBezTo>
                    <a:pt x="120503" y="3409"/>
                    <a:pt x="113690" y="0"/>
                    <a:pt x="106878" y="0"/>
                  </a:cubicBezTo>
                  <a:cubicBezTo>
                    <a:pt x="100065" y="0"/>
                    <a:pt x="93252" y="2841"/>
                    <a:pt x="88710" y="8522"/>
                  </a:cubicBezTo>
                  <a:cubicBezTo>
                    <a:pt x="50104" y="53407"/>
                    <a:pt x="20581" y="104541"/>
                    <a:pt x="1277" y="160789"/>
                  </a:cubicBezTo>
                  <a:cubicBezTo>
                    <a:pt x="-426" y="165334"/>
                    <a:pt x="-426" y="170447"/>
                    <a:pt x="1277" y="174993"/>
                  </a:cubicBezTo>
                  <a:cubicBezTo>
                    <a:pt x="1277" y="177265"/>
                    <a:pt x="2413" y="178970"/>
                    <a:pt x="3548" y="181242"/>
                  </a:cubicBezTo>
                  <a:close/>
                </a:path>
              </a:pathLst>
            </a:custGeom>
            <a:solidFill>
              <a:srgbClr val="F9CB3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82330D-FDDE-F56B-1CAB-91B9873F6683}"/>
                </a:ext>
              </a:extLst>
            </p:cNvPr>
            <p:cNvSpPr txBox="1"/>
            <p:nvPr/>
          </p:nvSpPr>
          <p:spPr>
            <a:xfrm>
              <a:off x="4500088" y="2226496"/>
              <a:ext cx="687796" cy="646331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3600" b="1" noProof="1">
                  <a:solidFill>
                    <a:schemeClr val="bg1"/>
                  </a:solidFill>
                </a:rPr>
                <a:t>6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F5C6617-6B7F-E124-3728-9D6A68E1275E}"/>
                </a:ext>
              </a:extLst>
            </p:cNvPr>
            <p:cNvGrpSpPr/>
            <p:nvPr/>
          </p:nvGrpSpPr>
          <p:grpSpPr>
            <a:xfrm>
              <a:off x="3800231" y="3230029"/>
              <a:ext cx="2087511" cy="2213482"/>
              <a:chOff x="332936" y="2443100"/>
              <a:chExt cx="2926080" cy="2213482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A525071-FD44-7D1D-3CCF-2C36FB0F3711}"/>
                  </a:ext>
                </a:extLst>
              </p:cNvPr>
              <p:cNvSpPr txBox="1"/>
              <p:nvPr/>
            </p:nvSpPr>
            <p:spPr>
              <a:xfrm>
                <a:off x="332936" y="2443100"/>
                <a:ext cx="2926080" cy="646331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:r>
                  <a:rPr lang="en-US" sz="1800" b="1" i="0" u="none" strike="noStrike">
                    <a:solidFill>
                      <a:srgbClr val="000000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Authorization at every request</a:t>
                </a:r>
                <a:endParaRPr lang="en-US" sz="2400" b="1" noProof="1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1A246C7-9004-BBA3-2AA0-993DE52F8DF1}"/>
                  </a:ext>
                </a:extLst>
              </p:cNvPr>
              <p:cNvSpPr txBox="1"/>
              <p:nvPr/>
            </p:nvSpPr>
            <p:spPr>
              <a:xfrm>
                <a:off x="332936" y="3086922"/>
                <a:ext cx="2926080" cy="1569660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algn="ctr"/>
                <a:r>
                  <a:rPr lang="it-IT" sz="1200">
                    <a:latin typeface="Roboto" panose="02000000000000000000" pitchFamily="2" charset="0"/>
                    <a:ea typeface="Roboto" panose="02000000000000000000" pitchFamily="2" charset="0"/>
                  </a:rPr>
                  <a:t>Per ogni richiesta a una </a:t>
                </a:r>
                <a:r>
                  <a:rPr lang="it-IT" sz="1200" err="1">
                    <a:latin typeface="Roboto" panose="02000000000000000000" pitchFamily="2" charset="0"/>
                    <a:ea typeface="Roboto" panose="02000000000000000000" pitchFamily="2" charset="0"/>
                  </a:rPr>
                  <a:t>function</a:t>
                </a:r>
                <a:r>
                  <a:rPr lang="it-IT" sz="1200">
                    <a:latin typeface="Roboto" panose="02000000000000000000" pitchFamily="2" charset="0"/>
                    <a:ea typeface="Roboto" panose="02000000000000000000" pitchFamily="2" charset="0"/>
                  </a:rPr>
                  <a:t> (escluse quelle di autenticazione), viene verificato il token di autorizzazione per controllare i permessi dell'utente e garantire la legittimità della richiesta.</a:t>
                </a:r>
                <a:endParaRPr 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41BA759-2E90-DAA6-8436-61CE7CBD39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65" t="7370" b="13568"/>
            <a:stretch/>
          </p:blipFill>
          <p:spPr>
            <a:xfrm>
              <a:off x="6475444" y="3012418"/>
              <a:ext cx="5394901" cy="1326317"/>
            </a:xfrm>
            <a:prstGeom prst="round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1306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extLst>
              <a:ext uri="{FF2B5EF4-FFF2-40B4-BE49-F238E27FC236}">
                <a16:creationId xmlns:a16="http://schemas.microsoft.com/office/drawing/2014/main" id="{7B62907F-5BFB-5A02-7968-314F49894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673" y="2013148"/>
            <a:ext cx="3741334" cy="138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963A79-1751-A9C1-C2CA-93CF9F4308DB}"/>
              </a:ext>
            </a:extLst>
          </p:cNvPr>
          <p:cNvSpPr txBox="1">
            <a:spLocks/>
          </p:cNvSpPr>
          <p:nvPr/>
        </p:nvSpPr>
        <p:spPr>
          <a:xfrm>
            <a:off x="1884188" y="-978616"/>
            <a:ext cx="7664245" cy="19572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STRUTTURA GENERALE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DAA567-740B-7C24-4046-942FC090F886}"/>
              </a:ext>
            </a:extLst>
          </p:cNvPr>
          <p:cNvSpPr/>
          <p:nvPr/>
        </p:nvSpPr>
        <p:spPr>
          <a:xfrm flipV="1">
            <a:off x="6455364" y="6470130"/>
            <a:ext cx="6493457" cy="80755"/>
          </a:xfrm>
          <a:prstGeom prst="rect">
            <a:avLst/>
          </a:prstGeom>
          <a:solidFill>
            <a:srgbClr val="F80A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04C569-C8B0-EE27-1C62-ABA57CFB1655}"/>
              </a:ext>
            </a:extLst>
          </p:cNvPr>
          <p:cNvSpPr/>
          <p:nvPr/>
        </p:nvSpPr>
        <p:spPr>
          <a:xfrm flipV="1">
            <a:off x="0" y="6585159"/>
            <a:ext cx="12630778" cy="760310"/>
          </a:xfrm>
          <a:prstGeom prst="rect">
            <a:avLst/>
          </a:prstGeom>
          <a:solidFill>
            <a:srgbClr val="050F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59E6A1-D906-3D1C-A828-71719A2419C8}"/>
              </a:ext>
            </a:extLst>
          </p:cNvPr>
          <p:cNvSpPr/>
          <p:nvPr/>
        </p:nvSpPr>
        <p:spPr>
          <a:xfrm>
            <a:off x="-2244436" y="0"/>
            <a:ext cx="15193257" cy="1214906"/>
          </a:xfrm>
          <a:prstGeom prst="rect">
            <a:avLst/>
          </a:prstGeom>
          <a:solidFill>
            <a:srgbClr val="050F2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31BCD9-B9D3-D9A6-6844-DBC13CB3CD52}"/>
              </a:ext>
            </a:extLst>
          </p:cNvPr>
          <p:cNvSpPr/>
          <p:nvPr/>
        </p:nvSpPr>
        <p:spPr>
          <a:xfrm flipV="1">
            <a:off x="8267006" y="6348869"/>
            <a:ext cx="6493457" cy="80755"/>
          </a:xfrm>
          <a:prstGeom prst="rect">
            <a:avLst/>
          </a:prstGeom>
          <a:solidFill>
            <a:srgbClr val="1DD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2A28034-D648-0680-F181-5FE7C9268044}"/>
              </a:ext>
            </a:extLst>
          </p:cNvPr>
          <p:cNvSpPr txBox="1">
            <a:spLocks/>
          </p:cNvSpPr>
          <p:nvPr/>
        </p:nvSpPr>
        <p:spPr>
          <a:xfrm>
            <a:off x="2036588" y="-826216"/>
            <a:ext cx="7664245" cy="19572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SICUREZZA: TEST EFFETTUATI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E336867-FAA1-B437-B0C6-8D00B8C11B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0149" y="2109632"/>
            <a:ext cx="6057006" cy="399275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it-IT" sz="3200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Sono stati utilizzati </a:t>
            </a:r>
            <a:r>
              <a:rPr lang="it-IT" sz="3200" b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ZAP</a:t>
            </a:r>
            <a:r>
              <a:rPr lang="it-IT" sz="3200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 </a:t>
            </a:r>
            <a:r>
              <a:rPr lang="it-IT" sz="3200" b="1" err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Snyk</a:t>
            </a:r>
            <a:r>
              <a:rPr lang="it-IT" sz="3200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per test di sicurezza combinati, per identificare e risolvere vulnerabilità nel codice e nell'infrastruttura, garantendo una protezione completa delle applicazioni.</a:t>
            </a:r>
            <a:endParaRPr lang="en-US" sz="3200">
              <a:solidFill>
                <a:srgbClr val="050F2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7352F367-23BB-730D-FC50-C6B511077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172" y="2889692"/>
            <a:ext cx="4993838" cy="2837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514318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extLst>
              <a:ext uri="{FF2B5EF4-FFF2-40B4-BE49-F238E27FC236}">
                <a16:creationId xmlns:a16="http://schemas.microsoft.com/office/drawing/2014/main" id="{7B62907F-5BFB-5A02-7968-314F49894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490" y="1655562"/>
            <a:ext cx="2457321" cy="90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963A79-1751-A9C1-C2CA-93CF9F4308DB}"/>
              </a:ext>
            </a:extLst>
          </p:cNvPr>
          <p:cNvSpPr txBox="1">
            <a:spLocks/>
          </p:cNvSpPr>
          <p:nvPr/>
        </p:nvSpPr>
        <p:spPr>
          <a:xfrm>
            <a:off x="1884188" y="-978616"/>
            <a:ext cx="7664245" cy="19572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STRUTTURA GENERALE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DAA567-740B-7C24-4046-942FC090F886}"/>
              </a:ext>
            </a:extLst>
          </p:cNvPr>
          <p:cNvSpPr/>
          <p:nvPr/>
        </p:nvSpPr>
        <p:spPr>
          <a:xfrm flipV="1">
            <a:off x="6455364" y="6470130"/>
            <a:ext cx="6493457" cy="80755"/>
          </a:xfrm>
          <a:prstGeom prst="rect">
            <a:avLst/>
          </a:prstGeom>
          <a:solidFill>
            <a:srgbClr val="F80A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04C569-C8B0-EE27-1C62-ABA57CFB1655}"/>
              </a:ext>
            </a:extLst>
          </p:cNvPr>
          <p:cNvSpPr/>
          <p:nvPr/>
        </p:nvSpPr>
        <p:spPr>
          <a:xfrm flipV="1">
            <a:off x="0" y="6585159"/>
            <a:ext cx="12630778" cy="760310"/>
          </a:xfrm>
          <a:prstGeom prst="rect">
            <a:avLst/>
          </a:prstGeom>
          <a:solidFill>
            <a:srgbClr val="050F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59E6A1-D906-3D1C-A828-71719A2419C8}"/>
              </a:ext>
            </a:extLst>
          </p:cNvPr>
          <p:cNvSpPr/>
          <p:nvPr/>
        </p:nvSpPr>
        <p:spPr>
          <a:xfrm>
            <a:off x="-2244436" y="0"/>
            <a:ext cx="15193257" cy="1214906"/>
          </a:xfrm>
          <a:prstGeom prst="rect">
            <a:avLst/>
          </a:prstGeom>
          <a:solidFill>
            <a:srgbClr val="050F2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31BCD9-B9D3-D9A6-6844-DBC13CB3CD52}"/>
              </a:ext>
            </a:extLst>
          </p:cNvPr>
          <p:cNvSpPr/>
          <p:nvPr/>
        </p:nvSpPr>
        <p:spPr>
          <a:xfrm flipV="1">
            <a:off x="8267006" y="6348869"/>
            <a:ext cx="6493457" cy="80755"/>
          </a:xfrm>
          <a:prstGeom prst="rect">
            <a:avLst/>
          </a:prstGeom>
          <a:solidFill>
            <a:srgbClr val="1DD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2A28034-D648-0680-F181-5FE7C9268044}"/>
              </a:ext>
            </a:extLst>
          </p:cNvPr>
          <p:cNvSpPr txBox="1">
            <a:spLocks/>
          </p:cNvSpPr>
          <p:nvPr/>
        </p:nvSpPr>
        <p:spPr>
          <a:xfrm>
            <a:off x="2036588" y="-826216"/>
            <a:ext cx="7664245" cy="19572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SICUREZZA: ZAP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B60E17-7B6E-5A99-E161-AD9D7691703B}"/>
              </a:ext>
            </a:extLst>
          </p:cNvPr>
          <p:cNvSpPr txBox="1"/>
          <p:nvPr/>
        </p:nvSpPr>
        <p:spPr>
          <a:xfrm>
            <a:off x="3508639" y="2413337"/>
            <a:ext cx="517472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it-IT" b="1">
                <a:latin typeface="Roboto" panose="02000000000000000000" pitchFamily="2" charset="0"/>
                <a:ea typeface="Roboto" panose="02000000000000000000" pitchFamily="2" charset="0"/>
              </a:rPr>
              <a:t>Il test di sicurezza è stato condotto con ZAP:</a:t>
            </a:r>
          </a:p>
          <a:p>
            <a:endParaRPr lang="it-IT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>
                <a:latin typeface="Roboto" panose="02000000000000000000" pitchFamily="2" charset="0"/>
                <a:ea typeface="Roboto" panose="02000000000000000000" pitchFamily="2" charset="0"/>
              </a:rPr>
              <a:t>Identificazione di vulnerabilità tramite scansioni automatiche.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>
                <a:latin typeface="Roboto" panose="02000000000000000000" pitchFamily="2" charset="0"/>
                <a:ea typeface="Roboto" panose="02000000000000000000" pitchFamily="2" charset="0"/>
              </a:rPr>
              <a:t>Analisi del traffico HTTP in entrata e uscita come proxy.</a:t>
            </a:r>
          </a:p>
        </p:txBody>
      </p:sp>
    </p:spTree>
    <p:extLst>
      <p:ext uri="{BB962C8B-B14F-4D97-AF65-F5344CB8AC3E}">
        <p14:creationId xmlns:p14="http://schemas.microsoft.com/office/powerpoint/2010/main" val="2490568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AB0FEC5-21E5-2056-8E21-890350BC2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865"/>
          <a:stretch/>
        </p:blipFill>
        <p:spPr bwMode="auto">
          <a:xfrm>
            <a:off x="3174259" y="2854712"/>
            <a:ext cx="5843481" cy="250699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963A79-1751-A9C1-C2CA-93CF9F4308DB}"/>
              </a:ext>
            </a:extLst>
          </p:cNvPr>
          <p:cNvSpPr txBox="1">
            <a:spLocks/>
          </p:cNvSpPr>
          <p:nvPr/>
        </p:nvSpPr>
        <p:spPr>
          <a:xfrm>
            <a:off x="1884188" y="-978616"/>
            <a:ext cx="7664245" cy="19572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STRUTTURA GENERALE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DAA567-740B-7C24-4046-942FC090F886}"/>
              </a:ext>
            </a:extLst>
          </p:cNvPr>
          <p:cNvSpPr/>
          <p:nvPr/>
        </p:nvSpPr>
        <p:spPr>
          <a:xfrm flipV="1">
            <a:off x="6455364" y="6470130"/>
            <a:ext cx="6493457" cy="80755"/>
          </a:xfrm>
          <a:prstGeom prst="rect">
            <a:avLst/>
          </a:prstGeom>
          <a:solidFill>
            <a:srgbClr val="F80A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04C569-C8B0-EE27-1C62-ABA57CFB1655}"/>
              </a:ext>
            </a:extLst>
          </p:cNvPr>
          <p:cNvSpPr/>
          <p:nvPr/>
        </p:nvSpPr>
        <p:spPr>
          <a:xfrm flipV="1">
            <a:off x="0" y="6585159"/>
            <a:ext cx="12630778" cy="760310"/>
          </a:xfrm>
          <a:prstGeom prst="rect">
            <a:avLst/>
          </a:prstGeom>
          <a:solidFill>
            <a:srgbClr val="050F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59E6A1-D906-3D1C-A828-71719A2419C8}"/>
              </a:ext>
            </a:extLst>
          </p:cNvPr>
          <p:cNvSpPr/>
          <p:nvPr/>
        </p:nvSpPr>
        <p:spPr>
          <a:xfrm>
            <a:off x="-2244436" y="0"/>
            <a:ext cx="15193257" cy="1214906"/>
          </a:xfrm>
          <a:prstGeom prst="rect">
            <a:avLst/>
          </a:prstGeom>
          <a:solidFill>
            <a:srgbClr val="050F2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31BCD9-B9D3-D9A6-6844-DBC13CB3CD52}"/>
              </a:ext>
            </a:extLst>
          </p:cNvPr>
          <p:cNvSpPr/>
          <p:nvPr/>
        </p:nvSpPr>
        <p:spPr>
          <a:xfrm flipV="1">
            <a:off x="8267006" y="6348869"/>
            <a:ext cx="6493457" cy="80755"/>
          </a:xfrm>
          <a:prstGeom prst="rect">
            <a:avLst/>
          </a:prstGeom>
          <a:solidFill>
            <a:srgbClr val="1DD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2A28034-D648-0680-F181-5FE7C9268044}"/>
              </a:ext>
            </a:extLst>
          </p:cNvPr>
          <p:cNvSpPr txBox="1">
            <a:spLocks/>
          </p:cNvSpPr>
          <p:nvPr/>
        </p:nvSpPr>
        <p:spPr>
          <a:xfrm>
            <a:off x="2036588" y="-826216"/>
            <a:ext cx="7664245" cy="19572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SICUREZZA: ZAP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B60E17-7B6E-5A99-E161-AD9D7691703B}"/>
              </a:ext>
            </a:extLst>
          </p:cNvPr>
          <p:cNvSpPr txBox="1"/>
          <p:nvPr/>
        </p:nvSpPr>
        <p:spPr>
          <a:xfrm>
            <a:off x="3589009" y="2041122"/>
            <a:ext cx="4775346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it-IT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 test eseguiti sul servizio in cloud descritto nel report hanno rivelato diversi avvisi:</a:t>
            </a:r>
            <a:endParaRPr lang="it-IT" b="0">
              <a:effectLst/>
            </a:endParaRPr>
          </a:p>
          <a:p>
            <a:br>
              <a:rPr lang="it-IT"/>
            </a:br>
            <a:endParaRPr lang="it-IT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AF573054-3AD2-F0F2-2ED1-9F10A6FFE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490" y="1655562"/>
            <a:ext cx="2457321" cy="90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928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8023DB9-9433-A1DF-F0BA-9475DA34A121}"/>
              </a:ext>
            </a:extLst>
          </p:cNvPr>
          <p:cNvSpPr/>
          <p:nvPr/>
        </p:nvSpPr>
        <p:spPr>
          <a:xfrm flipV="1">
            <a:off x="0" y="6585159"/>
            <a:ext cx="12630778" cy="760310"/>
          </a:xfrm>
          <a:prstGeom prst="rect">
            <a:avLst/>
          </a:prstGeom>
          <a:solidFill>
            <a:srgbClr val="050F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40F0F9-6BA5-55E9-780A-782506B19203}"/>
              </a:ext>
            </a:extLst>
          </p:cNvPr>
          <p:cNvSpPr/>
          <p:nvPr/>
        </p:nvSpPr>
        <p:spPr>
          <a:xfrm>
            <a:off x="0" y="0"/>
            <a:ext cx="12280490" cy="1214906"/>
          </a:xfrm>
          <a:prstGeom prst="rect">
            <a:avLst/>
          </a:prstGeom>
          <a:solidFill>
            <a:srgbClr val="050F2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B3849D-485B-958E-2B2C-B695AE5D70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0149" y="2267373"/>
            <a:ext cx="3844656" cy="399275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it-IT" sz="3200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WYD? è un’applicazione per la </a:t>
            </a:r>
            <a:r>
              <a:rPr lang="it-IT" sz="3200" b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gestione e condivisione </a:t>
            </a:r>
            <a:r>
              <a:rPr lang="it-IT" sz="3200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 eventi personali e di gruppo</a:t>
            </a:r>
            <a:r>
              <a:rPr lang="it-IT" sz="3200" b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en-US" sz="3200">
              <a:solidFill>
                <a:srgbClr val="050F2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8F6824-0A94-BB08-F3FD-91AA5AAA222E}"/>
              </a:ext>
            </a:extLst>
          </p:cNvPr>
          <p:cNvSpPr txBox="1"/>
          <p:nvPr/>
        </p:nvSpPr>
        <p:spPr>
          <a:xfrm>
            <a:off x="1189703" y="845574"/>
            <a:ext cx="694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Piero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6E47AA-8BB1-E33F-BB6E-9E3F7D7FD4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4188" y="-978616"/>
            <a:ext cx="7664245" cy="1957232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INTRODUZIONE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FEEAB0-8AEF-DBF0-9E1E-7EDB088322C8}"/>
              </a:ext>
            </a:extLst>
          </p:cNvPr>
          <p:cNvSpPr/>
          <p:nvPr/>
        </p:nvSpPr>
        <p:spPr>
          <a:xfrm flipV="1">
            <a:off x="1698171" y="6348868"/>
            <a:ext cx="10582319" cy="380155"/>
          </a:xfrm>
          <a:prstGeom prst="rect">
            <a:avLst/>
          </a:prstGeom>
          <a:solidFill>
            <a:srgbClr val="0481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7E4F91-C98D-023F-F106-2F8DFC4F19B0}"/>
              </a:ext>
            </a:extLst>
          </p:cNvPr>
          <p:cNvSpPr/>
          <p:nvPr/>
        </p:nvSpPr>
        <p:spPr>
          <a:xfrm flipV="1">
            <a:off x="8778421" y="6177187"/>
            <a:ext cx="4143000" cy="322393"/>
          </a:xfrm>
          <a:prstGeom prst="rect">
            <a:avLst/>
          </a:prstGeom>
          <a:solidFill>
            <a:srgbClr val="F80A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75CF0A-BB92-8A72-6219-480E00F6257E}"/>
              </a:ext>
            </a:extLst>
          </p:cNvPr>
          <p:cNvSpPr/>
          <p:nvPr/>
        </p:nvSpPr>
        <p:spPr>
          <a:xfrm flipV="1">
            <a:off x="9664351" y="5982102"/>
            <a:ext cx="4143000" cy="322393"/>
          </a:xfrm>
          <a:prstGeom prst="rect">
            <a:avLst/>
          </a:prstGeom>
          <a:solidFill>
            <a:srgbClr val="F9C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pic>
        <p:nvPicPr>
          <p:cNvPr id="5" name="Picture 4" descr="A logo with a person in the middle&#10;&#10;Description automatically generated">
            <a:extLst>
              <a:ext uri="{FF2B5EF4-FFF2-40B4-BE49-F238E27FC236}">
                <a16:creationId xmlns:a16="http://schemas.microsoft.com/office/drawing/2014/main" id="{F9F7C28F-B2F0-7649-7CE5-CE596D33B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253" y="1550215"/>
            <a:ext cx="3623998" cy="362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9603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2963A79-1751-A9C1-C2CA-93CF9F4308DB}"/>
              </a:ext>
            </a:extLst>
          </p:cNvPr>
          <p:cNvSpPr txBox="1">
            <a:spLocks/>
          </p:cNvSpPr>
          <p:nvPr/>
        </p:nvSpPr>
        <p:spPr>
          <a:xfrm>
            <a:off x="1884188" y="-978616"/>
            <a:ext cx="7664245" cy="19572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STRUTTURA GENERALE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DAA567-740B-7C24-4046-942FC090F886}"/>
              </a:ext>
            </a:extLst>
          </p:cNvPr>
          <p:cNvSpPr/>
          <p:nvPr/>
        </p:nvSpPr>
        <p:spPr>
          <a:xfrm flipV="1">
            <a:off x="6455364" y="6470130"/>
            <a:ext cx="6493457" cy="80755"/>
          </a:xfrm>
          <a:prstGeom prst="rect">
            <a:avLst/>
          </a:prstGeom>
          <a:solidFill>
            <a:srgbClr val="F80A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04C569-C8B0-EE27-1C62-ABA57CFB1655}"/>
              </a:ext>
            </a:extLst>
          </p:cNvPr>
          <p:cNvSpPr/>
          <p:nvPr/>
        </p:nvSpPr>
        <p:spPr>
          <a:xfrm flipV="1">
            <a:off x="0" y="6585159"/>
            <a:ext cx="12630778" cy="760310"/>
          </a:xfrm>
          <a:prstGeom prst="rect">
            <a:avLst/>
          </a:prstGeom>
          <a:solidFill>
            <a:srgbClr val="050F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59E6A1-D906-3D1C-A828-71719A2419C8}"/>
              </a:ext>
            </a:extLst>
          </p:cNvPr>
          <p:cNvSpPr/>
          <p:nvPr/>
        </p:nvSpPr>
        <p:spPr>
          <a:xfrm>
            <a:off x="-2244436" y="0"/>
            <a:ext cx="15193257" cy="1214906"/>
          </a:xfrm>
          <a:prstGeom prst="rect">
            <a:avLst/>
          </a:prstGeom>
          <a:solidFill>
            <a:srgbClr val="050F2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31BCD9-B9D3-D9A6-6844-DBC13CB3CD52}"/>
              </a:ext>
            </a:extLst>
          </p:cNvPr>
          <p:cNvSpPr/>
          <p:nvPr/>
        </p:nvSpPr>
        <p:spPr>
          <a:xfrm flipV="1">
            <a:off x="8267006" y="6348869"/>
            <a:ext cx="6493457" cy="80755"/>
          </a:xfrm>
          <a:prstGeom prst="rect">
            <a:avLst/>
          </a:prstGeom>
          <a:solidFill>
            <a:srgbClr val="1DD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2A28034-D648-0680-F181-5FE7C9268044}"/>
              </a:ext>
            </a:extLst>
          </p:cNvPr>
          <p:cNvSpPr txBox="1">
            <a:spLocks/>
          </p:cNvSpPr>
          <p:nvPr/>
        </p:nvSpPr>
        <p:spPr>
          <a:xfrm>
            <a:off x="2036588" y="-826216"/>
            <a:ext cx="7664245" cy="19572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SICUREZZA: ZAP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AF573054-3AD2-F0F2-2ED1-9F10A6FFE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490" y="1655562"/>
            <a:ext cx="2457321" cy="90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E47EF8-BE17-CDB8-FB46-5949FE692460}"/>
              </a:ext>
            </a:extLst>
          </p:cNvPr>
          <p:cNvSpPr txBox="1"/>
          <p:nvPr/>
        </p:nvSpPr>
        <p:spPr>
          <a:xfrm>
            <a:off x="2036588" y="1646481"/>
            <a:ext cx="6177395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1200"/>
              </a:spcBef>
              <a:spcAft>
                <a:spcPts val="1200"/>
              </a:spcAft>
            </a:pPr>
            <a:r>
              <a:rPr lang="it-IT" sz="2800" b="1" i="0" u="none" strike="noStrike">
                <a:solidFill>
                  <a:srgbClr val="000000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rPr>
              <a:t>Content Security Policy (CSP) </a:t>
            </a:r>
            <a:r>
              <a:rPr lang="it-IT" sz="2800" b="1" i="0" u="none" strike="noStrike" err="1">
                <a:solidFill>
                  <a:srgbClr val="000000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rPr>
              <a:t>Header</a:t>
            </a:r>
            <a:r>
              <a:rPr lang="it-IT" sz="2800" b="1" i="0" u="none" strike="noStrike">
                <a:solidFill>
                  <a:srgbClr val="000000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rPr>
              <a:t> Not Set:</a:t>
            </a:r>
          </a:p>
          <a:p>
            <a:pPr marL="285750" indent="-285750" rtl="0" fontAlgn="base">
              <a:spcBef>
                <a:spcPts val="1200"/>
              </a:spcBef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it-IT" sz="1400"/>
              <a:t>La mancanza del CSP può portare a rischi di sicurezza come </a:t>
            </a:r>
            <a:r>
              <a:rPr lang="it-IT" sz="1400" b="1"/>
              <a:t>attacchi XSS </a:t>
            </a:r>
            <a:r>
              <a:rPr lang="it-IT" sz="1400"/>
              <a:t>e </a:t>
            </a:r>
            <a:r>
              <a:rPr lang="it-IT" sz="1400" b="1"/>
              <a:t>manipolazioni</a:t>
            </a:r>
            <a:r>
              <a:rPr lang="it-IT" sz="1400"/>
              <a:t> di </a:t>
            </a:r>
            <a:r>
              <a:rPr lang="it-IT" sz="1400" b="1"/>
              <a:t>contenuti non autorizzate</a:t>
            </a:r>
            <a:r>
              <a:rPr lang="it-IT" sz="1400"/>
              <a:t>, compromettendo l'integrità e la protezione dei dati.</a:t>
            </a:r>
            <a:br>
              <a:rPr lang="it-IT" sz="1400"/>
            </a:br>
            <a:endParaRPr lang="it-IT" sz="1400"/>
          </a:p>
          <a:p>
            <a:pPr rtl="0" fontAlgn="base">
              <a:spcBef>
                <a:spcPts val="1200"/>
              </a:spcBef>
              <a:spcAft>
                <a:spcPts val="1200"/>
              </a:spcAft>
            </a:pPr>
            <a:r>
              <a:rPr lang="it-IT" sz="1400" b="1">
                <a:solidFill>
                  <a:srgbClr val="000000"/>
                </a:solidFill>
                <a:latin typeface="Arial" panose="020B0604020202020204" pitchFamily="34" charset="0"/>
              </a:rPr>
              <a:t>Stato Attuale dell’App:</a:t>
            </a:r>
          </a:p>
          <a:p>
            <a:pPr marL="285750" indent="-285750" rtl="0" fontAlgn="base">
              <a:spcBef>
                <a:spcPts val="1200"/>
              </a:spcBef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it-IT" sz="1400">
                <a:solidFill>
                  <a:srgbClr val="000000"/>
                </a:solidFill>
                <a:latin typeface="Arial" panose="020B0604020202020204" pitchFamily="34" charset="0"/>
              </a:rPr>
              <a:t>Problemi di CSP </a:t>
            </a:r>
            <a:r>
              <a:rPr lang="it-IT" sz="1400" b="1">
                <a:solidFill>
                  <a:srgbClr val="000000"/>
                </a:solidFill>
                <a:latin typeface="Arial" panose="020B0604020202020204" pitchFamily="34" charset="0"/>
              </a:rPr>
              <a:t>risolti impostando il Content Security Policy </a:t>
            </a:r>
            <a:r>
              <a:rPr lang="it-IT" sz="1400">
                <a:solidFill>
                  <a:srgbClr val="000000"/>
                </a:solidFill>
                <a:latin typeface="Arial" panose="020B0604020202020204" pitchFamily="34" charset="0"/>
              </a:rPr>
              <a:t>tramite </a:t>
            </a:r>
            <a:r>
              <a:rPr lang="it-IT" sz="1400" b="1" err="1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staticwebapp.config.json</a:t>
            </a:r>
            <a:r>
              <a:rPr lang="it-IT" sz="1400">
                <a:solidFill>
                  <a:srgbClr val="000000"/>
                </a:solidFill>
                <a:latin typeface="Arial" panose="020B0604020202020204" pitchFamily="34" charset="0"/>
              </a:rPr>
              <a:t> file di configurazione JSON, come raccomandato dall'applicativo ZAP.</a:t>
            </a:r>
          </a:p>
          <a:p>
            <a:pPr rtl="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it-IT" sz="1800" b="0" i="0" u="none" strike="noStrike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839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0830D6F-F00B-F546-204A-7912FAE93D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7" t="6300" r="19878" b="5192"/>
          <a:stretch/>
        </p:blipFill>
        <p:spPr>
          <a:xfrm>
            <a:off x="1836636" y="2370890"/>
            <a:ext cx="7759347" cy="3626150"/>
          </a:xfrm>
          <a:prstGeom prst="round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963A79-1751-A9C1-C2CA-93CF9F4308DB}"/>
              </a:ext>
            </a:extLst>
          </p:cNvPr>
          <p:cNvSpPr txBox="1">
            <a:spLocks/>
          </p:cNvSpPr>
          <p:nvPr/>
        </p:nvSpPr>
        <p:spPr>
          <a:xfrm>
            <a:off x="1884188" y="-978616"/>
            <a:ext cx="7664245" cy="19572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STRUTTURA GENERALE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DAA567-740B-7C24-4046-942FC090F886}"/>
              </a:ext>
            </a:extLst>
          </p:cNvPr>
          <p:cNvSpPr/>
          <p:nvPr/>
        </p:nvSpPr>
        <p:spPr>
          <a:xfrm flipV="1">
            <a:off x="6455364" y="6470130"/>
            <a:ext cx="6493457" cy="80755"/>
          </a:xfrm>
          <a:prstGeom prst="rect">
            <a:avLst/>
          </a:prstGeom>
          <a:solidFill>
            <a:srgbClr val="F80A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04C569-C8B0-EE27-1C62-ABA57CFB1655}"/>
              </a:ext>
            </a:extLst>
          </p:cNvPr>
          <p:cNvSpPr/>
          <p:nvPr/>
        </p:nvSpPr>
        <p:spPr>
          <a:xfrm flipV="1">
            <a:off x="0" y="6585159"/>
            <a:ext cx="12630778" cy="760310"/>
          </a:xfrm>
          <a:prstGeom prst="rect">
            <a:avLst/>
          </a:prstGeom>
          <a:solidFill>
            <a:srgbClr val="050F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59E6A1-D906-3D1C-A828-71719A2419C8}"/>
              </a:ext>
            </a:extLst>
          </p:cNvPr>
          <p:cNvSpPr/>
          <p:nvPr/>
        </p:nvSpPr>
        <p:spPr>
          <a:xfrm>
            <a:off x="-2244436" y="0"/>
            <a:ext cx="15193257" cy="1214906"/>
          </a:xfrm>
          <a:prstGeom prst="rect">
            <a:avLst/>
          </a:prstGeom>
          <a:solidFill>
            <a:srgbClr val="050F2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31BCD9-B9D3-D9A6-6844-DBC13CB3CD52}"/>
              </a:ext>
            </a:extLst>
          </p:cNvPr>
          <p:cNvSpPr/>
          <p:nvPr/>
        </p:nvSpPr>
        <p:spPr>
          <a:xfrm flipV="1">
            <a:off x="8267006" y="6348869"/>
            <a:ext cx="6493457" cy="80755"/>
          </a:xfrm>
          <a:prstGeom prst="rect">
            <a:avLst/>
          </a:prstGeom>
          <a:solidFill>
            <a:srgbClr val="1DD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2A28034-D648-0680-F181-5FE7C9268044}"/>
              </a:ext>
            </a:extLst>
          </p:cNvPr>
          <p:cNvSpPr txBox="1">
            <a:spLocks/>
          </p:cNvSpPr>
          <p:nvPr/>
        </p:nvSpPr>
        <p:spPr>
          <a:xfrm>
            <a:off x="2036588" y="-826216"/>
            <a:ext cx="7664245" cy="19572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SICUREZZA: ZAP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AF573054-3AD2-F0F2-2ED1-9F10A6FFE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490" y="1655562"/>
            <a:ext cx="2457321" cy="90814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934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2963A79-1751-A9C1-C2CA-93CF9F4308DB}"/>
              </a:ext>
            </a:extLst>
          </p:cNvPr>
          <p:cNvSpPr txBox="1">
            <a:spLocks/>
          </p:cNvSpPr>
          <p:nvPr/>
        </p:nvSpPr>
        <p:spPr>
          <a:xfrm>
            <a:off x="1884188" y="-978616"/>
            <a:ext cx="7664245" cy="19572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STRUTTURA GENERALE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DAA567-740B-7C24-4046-942FC090F886}"/>
              </a:ext>
            </a:extLst>
          </p:cNvPr>
          <p:cNvSpPr/>
          <p:nvPr/>
        </p:nvSpPr>
        <p:spPr>
          <a:xfrm flipV="1">
            <a:off x="6455364" y="6470130"/>
            <a:ext cx="6493457" cy="80755"/>
          </a:xfrm>
          <a:prstGeom prst="rect">
            <a:avLst/>
          </a:prstGeom>
          <a:solidFill>
            <a:srgbClr val="F80A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04C569-C8B0-EE27-1C62-ABA57CFB1655}"/>
              </a:ext>
            </a:extLst>
          </p:cNvPr>
          <p:cNvSpPr/>
          <p:nvPr/>
        </p:nvSpPr>
        <p:spPr>
          <a:xfrm flipV="1">
            <a:off x="0" y="6585159"/>
            <a:ext cx="12630778" cy="760310"/>
          </a:xfrm>
          <a:prstGeom prst="rect">
            <a:avLst/>
          </a:prstGeom>
          <a:solidFill>
            <a:srgbClr val="050F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59E6A1-D906-3D1C-A828-71719A2419C8}"/>
              </a:ext>
            </a:extLst>
          </p:cNvPr>
          <p:cNvSpPr/>
          <p:nvPr/>
        </p:nvSpPr>
        <p:spPr>
          <a:xfrm>
            <a:off x="-2244436" y="0"/>
            <a:ext cx="15193257" cy="1214906"/>
          </a:xfrm>
          <a:prstGeom prst="rect">
            <a:avLst/>
          </a:prstGeom>
          <a:solidFill>
            <a:srgbClr val="050F2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31BCD9-B9D3-D9A6-6844-DBC13CB3CD52}"/>
              </a:ext>
            </a:extLst>
          </p:cNvPr>
          <p:cNvSpPr/>
          <p:nvPr/>
        </p:nvSpPr>
        <p:spPr>
          <a:xfrm flipV="1">
            <a:off x="8267006" y="6348869"/>
            <a:ext cx="6493457" cy="80755"/>
          </a:xfrm>
          <a:prstGeom prst="rect">
            <a:avLst/>
          </a:prstGeom>
          <a:solidFill>
            <a:srgbClr val="1DD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2A28034-D648-0680-F181-5FE7C9268044}"/>
              </a:ext>
            </a:extLst>
          </p:cNvPr>
          <p:cNvSpPr txBox="1">
            <a:spLocks/>
          </p:cNvSpPr>
          <p:nvPr/>
        </p:nvSpPr>
        <p:spPr>
          <a:xfrm>
            <a:off x="2036588" y="-826216"/>
            <a:ext cx="7664245" cy="19572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SICUREZZA: ZAP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AF573054-3AD2-F0F2-2ED1-9F10A6FFE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490" y="1655562"/>
            <a:ext cx="2457321" cy="90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E47EF8-BE17-CDB8-FB46-5949FE692460}"/>
              </a:ext>
            </a:extLst>
          </p:cNvPr>
          <p:cNvSpPr txBox="1"/>
          <p:nvPr/>
        </p:nvSpPr>
        <p:spPr>
          <a:xfrm>
            <a:off x="2683478" y="2863817"/>
            <a:ext cx="6065664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1200"/>
              </a:spcBef>
              <a:spcAft>
                <a:spcPts val="1200"/>
              </a:spcAft>
            </a:pPr>
            <a:r>
              <a:rPr lang="it-IT" sz="2800" b="1" i="0" u="none" strike="noStrike" err="1">
                <a:solidFill>
                  <a:srgbClr val="000000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rPr>
              <a:t>Missing</a:t>
            </a:r>
            <a:r>
              <a:rPr lang="it-IT" sz="2800" b="1" i="0" u="none" strike="noStrike">
                <a:solidFill>
                  <a:srgbClr val="000000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rPr>
              <a:t> Anti-</a:t>
            </a:r>
            <a:r>
              <a:rPr lang="it-IT" sz="2800" b="1" i="0" u="none" strike="noStrike" err="1">
                <a:solidFill>
                  <a:srgbClr val="000000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rPr>
              <a:t>clickjacking</a:t>
            </a:r>
            <a:r>
              <a:rPr lang="it-IT" sz="2800" b="1" i="0" u="none" strike="noStrike">
                <a:solidFill>
                  <a:srgbClr val="000000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rPr>
              <a:t> </a:t>
            </a:r>
            <a:r>
              <a:rPr lang="it-IT" sz="2800" b="1" i="0" u="none" strike="noStrike" err="1">
                <a:solidFill>
                  <a:srgbClr val="000000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rPr>
              <a:t>Header</a:t>
            </a:r>
            <a:r>
              <a:rPr lang="it-IT" sz="2800" b="1" i="0" u="none" strike="noStrike">
                <a:solidFill>
                  <a:srgbClr val="000000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rPr>
              <a:t>:</a:t>
            </a:r>
          </a:p>
          <a:p>
            <a:pPr marL="457200" indent="-457200" rtl="0" fontAlgn="base">
              <a:spcBef>
                <a:spcPts val="1200"/>
              </a:spcBef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it-IT" i="0" u="none" strike="noStrike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Individuata vulnerabilità per possibili attacchi </a:t>
            </a:r>
            <a:r>
              <a:rPr lang="it-IT" i="0" u="none" strike="noStrike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Clickjacking</a:t>
            </a:r>
            <a:endParaRPr lang="it-IT" i="0" u="none" strike="noStrike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 fontAlgn="base">
              <a:spcBef>
                <a:spcPts val="1200"/>
              </a:spcBef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it-IT">
                <a:solidFill>
                  <a:srgbClr val="000000"/>
                </a:solidFill>
                <a:latin typeface="Arial" panose="020B0604020202020204" pitchFamily="34" charset="0"/>
              </a:rPr>
              <a:t>Problemi di </a:t>
            </a:r>
            <a:r>
              <a:rPr lang="it-IT" b="1">
                <a:solidFill>
                  <a:srgbClr val="000000"/>
                </a:solidFill>
                <a:latin typeface="Arial" panose="020B0604020202020204" pitchFamily="34" charset="0"/>
              </a:rPr>
              <a:t>risolto </a:t>
            </a:r>
            <a:r>
              <a:rPr lang="it-IT">
                <a:solidFill>
                  <a:srgbClr val="000000"/>
                </a:solidFill>
                <a:latin typeface="Arial" panose="020B0604020202020204" pitchFamily="34" charset="0"/>
              </a:rPr>
              <a:t>tramite </a:t>
            </a:r>
            <a:r>
              <a:rPr lang="it-IT" b="1" err="1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staticwebapp.config.json</a:t>
            </a:r>
            <a:r>
              <a:rPr lang="it-IT">
                <a:solidFill>
                  <a:srgbClr val="000000"/>
                </a:solidFill>
                <a:latin typeface="Arial" panose="020B0604020202020204" pitchFamily="34" charset="0"/>
              </a:rPr>
              <a:t> file di configurazione JSON, come raccomandato dall'applicativo ZAP.</a:t>
            </a:r>
          </a:p>
          <a:p>
            <a:pPr marL="457200" indent="-457200" rtl="0" fontAlgn="base">
              <a:spcBef>
                <a:spcPts val="1200"/>
              </a:spcBef>
              <a:spcAft>
                <a:spcPts val="1200"/>
              </a:spcAft>
              <a:buFont typeface="Courier New" panose="02070309020205020404" pitchFamily="49" charset="0"/>
              <a:buChar char="o"/>
            </a:pPr>
            <a:endParaRPr lang="it-IT" sz="2800" i="0" u="none" strike="noStrike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 rtl="0" fontAlgn="base">
              <a:spcBef>
                <a:spcPts val="1200"/>
              </a:spcBef>
              <a:spcAft>
                <a:spcPts val="1200"/>
              </a:spcAft>
              <a:buFont typeface="Courier New" panose="02070309020205020404" pitchFamily="49" charset="0"/>
              <a:buChar char="o"/>
            </a:pPr>
            <a:endParaRPr lang="it-IT" sz="2800" i="0" u="none" strike="noStrike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586174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93460FC-8A90-9E9C-D6ED-95FD052A17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57" t="12872" r="29607" b="7531"/>
          <a:stretch/>
        </p:blipFill>
        <p:spPr>
          <a:xfrm>
            <a:off x="1769215" y="2652625"/>
            <a:ext cx="7931618" cy="3326423"/>
          </a:xfrm>
          <a:prstGeom prst="round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963A79-1751-A9C1-C2CA-93CF9F4308DB}"/>
              </a:ext>
            </a:extLst>
          </p:cNvPr>
          <p:cNvSpPr txBox="1">
            <a:spLocks/>
          </p:cNvSpPr>
          <p:nvPr/>
        </p:nvSpPr>
        <p:spPr>
          <a:xfrm>
            <a:off x="1884188" y="-978616"/>
            <a:ext cx="7664245" cy="19572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STRUTTURA GENERALE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DAA567-740B-7C24-4046-942FC090F886}"/>
              </a:ext>
            </a:extLst>
          </p:cNvPr>
          <p:cNvSpPr/>
          <p:nvPr/>
        </p:nvSpPr>
        <p:spPr>
          <a:xfrm flipV="1">
            <a:off x="6455364" y="6470130"/>
            <a:ext cx="6493457" cy="80755"/>
          </a:xfrm>
          <a:prstGeom prst="rect">
            <a:avLst/>
          </a:prstGeom>
          <a:solidFill>
            <a:srgbClr val="F80A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04C569-C8B0-EE27-1C62-ABA57CFB1655}"/>
              </a:ext>
            </a:extLst>
          </p:cNvPr>
          <p:cNvSpPr/>
          <p:nvPr/>
        </p:nvSpPr>
        <p:spPr>
          <a:xfrm flipV="1">
            <a:off x="0" y="6585159"/>
            <a:ext cx="12630778" cy="760310"/>
          </a:xfrm>
          <a:prstGeom prst="rect">
            <a:avLst/>
          </a:prstGeom>
          <a:solidFill>
            <a:srgbClr val="050F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59E6A1-D906-3D1C-A828-71719A2419C8}"/>
              </a:ext>
            </a:extLst>
          </p:cNvPr>
          <p:cNvSpPr/>
          <p:nvPr/>
        </p:nvSpPr>
        <p:spPr>
          <a:xfrm>
            <a:off x="-2244436" y="0"/>
            <a:ext cx="15193257" cy="1214906"/>
          </a:xfrm>
          <a:prstGeom prst="rect">
            <a:avLst/>
          </a:prstGeom>
          <a:solidFill>
            <a:srgbClr val="050F2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31BCD9-B9D3-D9A6-6844-DBC13CB3CD52}"/>
              </a:ext>
            </a:extLst>
          </p:cNvPr>
          <p:cNvSpPr/>
          <p:nvPr/>
        </p:nvSpPr>
        <p:spPr>
          <a:xfrm flipV="1">
            <a:off x="8267006" y="6348869"/>
            <a:ext cx="6493457" cy="80755"/>
          </a:xfrm>
          <a:prstGeom prst="rect">
            <a:avLst/>
          </a:prstGeom>
          <a:solidFill>
            <a:srgbClr val="1DD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2A28034-D648-0680-F181-5FE7C9268044}"/>
              </a:ext>
            </a:extLst>
          </p:cNvPr>
          <p:cNvSpPr txBox="1">
            <a:spLocks/>
          </p:cNvSpPr>
          <p:nvPr/>
        </p:nvSpPr>
        <p:spPr>
          <a:xfrm>
            <a:off x="2036588" y="-826216"/>
            <a:ext cx="7664245" cy="19572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SICUREZZA: ZAP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AF573054-3AD2-F0F2-2ED1-9F10A6FFE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490" y="1655562"/>
            <a:ext cx="2457321" cy="90814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4970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extLst>
              <a:ext uri="{FF2B5EF4-FFF2-40B4-BE49-F238E27FC236}">
                <a16:creationId xmlns:a16="http://schemas.microsoft.com/office/drawing/2014/main" id="{7B62907F-5BFB-5A02-7968-314F49894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673" y="2013148"/>
            <a:ext cx="3741334" cy="138266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963A79-1751-A9C1-C2CA-93CF9F4308DB}"/>
              </a:ext>
            </a:extLst>
          </p:cNvPr>
          <p:cNvSpPr txBox="1">
            <a:spLocks/>
          </p:cNvSpPr>
          <p:nvPr/>
        </p:nvSpPr>
        <p:spPr>
          <a:xfrm>
            <a:off x="1884188" y="-978616"/>
            <a:ext cx="7664245" cy="19572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STRUTTURA GENERALE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DAA567-740B-7C24-4046-942FC090F886}"/>
              </a:ext>
            </a:extLst>
          </p:cNvPr>
          <p:cNvSpPr/>
          <p:nvPr/>
        </p:nvSpPr>
        <p:spPr>
          <a:xfrm flipV="1">
            <a:off x="6455364" y="6470130"/>
            <a:ext cx="6493457" cy="80755"/>
          </a:xfrm>
          <a:prstGeom prst="rect">
            <a:avLst/>
          </a:prstGeom>
          <a:solidFill>
            <a:srgbClr val="F80A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04C569-C8B0-EE27-1C62-ABA57CFB1655}"/>
              </a:ext>
            </a:extLst>
          </p:cNvPr>
          <p:cNvSpPr/>
          <p:nvPr/>
        </p:nvSpPr>
        <p:spPr>
          <a:xfrm flipV="1">
            <a:off x="0" y="6585159"/>
            <a:ext cx="12630778" cy="760310"/>
          </a:xfrm>
          <a:prstGeom prst="rect">
            <a:avLst/>
          </a:prstGeom>
          <a:solidFill>
            <a:srgbClr val="050F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59E6A1-D906-3D1C-A828-71719A2419C8}"/>
              </a:ext>
            </a:extLst>
          </p:cNvPr>
          <p:cNvSpPr/>
          <p:nvPr/>
        </p:nvSpPr>
        <p:spPr>
          <a:xfrm>
            <a:off x="-2244436" y="0"/>
            <a:ext cx="15193257" cy="1214906"/>
          </a:xfrm>
          <a:prstGeom prst="rect">
            <a:avLst/>
          </a:prstGeom>
          <a:solidFill>
            <a:srgbClr val="050F2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31BCD9-B9D3-D9A6-6844-DBC13CB3CD52}"/>
              </a:ext>
            </a:extLst>
          </p:cNvPr>
          <p:cNvSpPr/>
          <p:nvPr/>
        </p:nvSpPr>
        <p:spPr>
          <a:xfrm flipV="1">
            <a:off x="8267006" y="6348869"/>
            <a:ext cx="6493457" cy="80755"/>
          </a:xfrm>
          <a:prstGeom prst="rect">
            <a:avLst/>
          </a:prstGeom>
          <a:solidFill>
            <a:srgbClr val="1DD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2A28034-D648-0680-F181-5FE7C9268044}"/>
              </a:ext>
            </a:extLst>
          </p:cNvPr>
          <p:cNvSpPr txBox="1">
            <a:spLocks/>
          </p:cNvSpPr>
          <p:nvPr/>
        </p:nvSpPr>
        <p:spPr>
          <a:xfrm>
            <a:off x="2036588" y="-826216"/>
            <a:ext cx="7664245" cy="19572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SICUREZZA: TEST EFFETTUATI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E336867-FAA1-B437-B0C6-8D00B8C11B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0149" y="2109632"/>
            <a:ext cx="6057006" cy="399275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it-IT" sz="3200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Sono stati utilizzati </a:t>
            </a:r>
            <a:r>
              <a:rPr lang="it-IT" sz="3200" b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ZAP</a:t>
            </a:r>
            <a:r>
              <a:rPr lang="it-IT" sz="3200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 </a:t>
            </a:r>
            <a:r>
              <a:rPr lang="it-IT" sz="3200" b="1" err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Snyk</a:t>
            </a:r>
            <a:r>
              <a:rPr lang="it-IT" sz="3200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per test di sicurezza combinati, per identificare e risolvere vulnerabilità nel codice e nell'infrastruttura, garantendo una protezione completa delle applicazioni.</a:t>
            </a:r>
            <a:endParaRPr lang="en-US" sz="3200">
              <a:solidFill>
                <a:srgbClr val="050F2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7352F367-23BB-730D-FC50-C6B511077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172" y="2889692"/>
            <a:ext cx="4993838" cy="2837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129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2963A79-1751-A9C1-C2CA-93CF9F4308DB}"/>
              </a:ext>
            </a:extLst>
          </p:cNvPr>
          <p:cNvSpPr txBox="1">
            <a:spLocks/>
          </p:cNvSpPr>
          <p:nvPr/>
        </p:nvSpPr>
        <p:spPr>
          <a:xfrm>
            <a:off x="1884188" y="-978616"/>
            <a:ext cx="7664245" cy="19572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STRUTTURA GENERALE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DAA567-740B-7C24-4046-942FC090F886}"/>
              </a:ext>
            </a:extLst>
          </p:cNvPr>
          <p:cNvSpPr/>
          <p:nvPr/>
        </p:nvSpPr>
        <p:spPr>
          <a:xfrm flipV="1">
            <a:off x="6455364" y="6470130"/>
            <a:ext cx="6493457" cy="80755"/>
          </a:xfrm>
          <a:prstGeom prst="rect">
            <a:avLst/>
          </a:prstGeom>
          <a:solidFill>
            <a:srgbClr val="F80A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04C569-C8B0-EE27-1C62-ABA57CFB1655}"/>
              </a:ext>
            </a:extLst>
          </p:cNvPr>
          <p:cNvSpPr/>
          <p:nvPr/>
        </p:nvSpPr>
        <p:spPr>
          <a:xfrm flipV="1">
            <a:off x="0" y="6585159"/>
            <a:ext cx="12630778" cy="760310"/>
          </a:xfrm>
          <a:prstGeom prst="rect">
            <a:avLst/>
          </a:prstGeom>
          <a:solidFill>
            <a:srgbClr val="050F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59E6A1-D906-3D1C-A828-71719A2419C8}"/>
              </a:ext>
            </a:extLst>
          </p:cNvPr>
          <p:cNvSpPr/>
          <p:nvPr/>
        </p:nvSpPr>
        <p:spPr>
          <a:xfrm>
            <a:off x="-2244436" y="0"/>
            <a:ext cx="15193257" cy="1214906"/>
          </a:xfrm>
          <a:prstGeom prst="rect">
            <a:avLst/>
          </a:prstGeom>
          <a:solidFill>
            <a:srgbClr val="050F2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31BCD9-B9D3-D9A6-6844-DBC13CB3CD52}"/>
              </a:ext>
            </a:extLst>
          </p:cNvPr>
          <p:cNvSpPr/>
          <p:nvPr/>
        </p:nvSpPr>
        <p:spPr>
          <a:xfrm flipV="1">
            <a:off x="8267006" y="6348869"/>
            <a:ext cx="6493457" cy="80755"/>
          </a:xfrm>
          <a:prstGeom prst="rect">
            <a:avLst/>
          </a:prstGeom>
          <a:solidFill>
            <a:srgbClr val="1DD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2A28034-D648-0680-F181-5FE7C9268044}"/>
              </a:ext>
            </a:extLst>
          </p:cNvPr>
          <p:cNvSpPr txBox="1">
            <a:spLocks/>
          </p:cNvSpPr>
          <p:nvPr/>
        </p:nvSpPr>
        <p:spPr>
          <a:xfrm>
            <a:off x="2036588" y="-826216"/>
            <a:ext cx="7664245" cy="19572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SICUREZZA: SNYK</a:t>
            </a:r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7352F367-23BB-730D-FC50-C6B511077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790" y="1097619"/>
            <a:ext cx="3770210" cy="21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6427A2-FB87-44EC-AF78-F11B06206B80}"/>
              </a:ext>
            </a:extLst>
          </p:cNvPr>
          <p:cNvSpPr txBox="1"/>
          <p:nvPr/>
        </p:nvSpPr>
        <p:spPr>
          <a:xfrm>
            <a:off x="3508639" y="2413337"/>
            <a:ext cx="517472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it-IT" b="1">
                <a:latin typeface="Roboto" panose="02000000000000000000" pitchFamily="2" charset="0"/>
                <a:ea typeface="Roboto" panose="02000000000000000000" pitchFamily="2" charset="0"/>
              </a:rPr>
              <a:t>Il test di sicurezza è stato condotto con SNYK:</a:t>
            </a:r>
          </a:p>
          <a:p>
            <a:endParaRPr lang="it-IT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err="1"/>
              <a:t>Snyk</a:t>
            </a:r>
            <a:r>
              <a:rPr lang="it-IT"/>
              <a:t> è una piattaforma di sicurezza integrata nello sviluppo software per individuare e risolvere vulnerabilità nel codice sorgente, nelle dipendenze, nei container e nelle configurazioni di infrastruttura, offrendo strumenti avanzati per la scansione automatica e il monitoraggio continuo delle vulnerabilità.</a:t>
            </a:r>
            <a:endParaRPr lang="it-IT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569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2963A79-1751-A9C1-C2CA-93CF9F4308DB}"/>
              </a:ext>
            </a:extLst>
          </p:cNvPr>
          <p:cNvSpPr txBox="1">
            <a:spLocks/>
          </p:cNvSpPr>
          <p:nvPr/>
        </p:nvSpPr>
        <p:spPr>
          <a:xfrm>
            <a:off x="1884188" y="-978616"/>
            <a:ext cx="7664245" cy="19572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STRUTTURA GENERALE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DAA567-740B-7C24-4046-942FC090F886}"/>
              </a:ext>
            </a:extLst>
          </p:cNvPr>
          <p:cNvSpPr/>
          <p:nvPr/>
        </p:nvSpPr>
        <p:spPr>
          <a:xfrm flipV="1">
            <a:off x="6455364" y="6470130"/>
            <a:ext cx="6493457" cy="80755"/>
          </a:xfrm>
          <a:prstGeom prst="rect">
            <a:avLst/>
          </a:prstGeom>
          <a:solidFill>
            <a:srgbClr val="F80A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04C569-C8B0-EE27-1C62-ABA57CFB1655}"/>
              </a:ext>
            </a:extLst>
          </p:cNvPr>
          <p:cNvSpPr/>
          <p:nvPr/>
        </p:nvSpPr>
        <p:spPr>
          <a:xfrm flipV="1">
            <a:off x="0" y="6585159"/>
            <a:ext cx="12630778" cy="760310"/>
          </a:xfrm>
          <a:prstGeom prst="rect">
            <a:avLst/>
          </a:prstGeom>
          <a:solidFill>
            <a:srgbClr val="050F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59E6A1-D906-3D1C-A828-71719A2419C8}"/>
              </a:ext>
            </a:extLst>
          </p:cNvPr>
          <p:cNvSpPr/>
          <p:nvPr/>
        </p:nvSpPr>
        <p:spPr>
          <a:xfrm>
            <a:off x="-2244436" y="0"/>
            <a:ext cx="15193257" cy="1214906"/>
          </a:xfrm>
          <a:prstGeom prst="rect">
            <a:avLst/>
          </a:prstGeom>
          <a:solidFill>
            <a:srgbClr val="050F2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31BCD9-B9D3-D9A6-6844-DBC13CB3CD52}"/>
              </a:ext>
            </a:extLst>
          </p:cNvPr>
          <p:cNvSpPr/>
          <p:nvPr/>
        </p:nvSpPr>
        <p:spPr>
          <a:xfrm flipV="1">
            <a:off x="8267006" y="6348869"/>
            <a:ext cx="6493457" cy="80755"/>
          </a:xfrm>
          <a:prstGeom prst="rect">
            <a:avLst/>
          </a:prstGeom>
          <a:solidFill>
            <a:srgbClr val="1DD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2A28034-D648-0680-F181-5FE7C9268044}"/>
              </a:ext>
            </a:extLst>
          </p:cNvPr>
          <p:cNvSpPr txBox="1">
            <a:spLocks/>
          </p:cNvSpPr>
          <p:nvPr/>
        </p:nvSpPr>
        <p:spPr>
          <a:xfrm>
            <a:off x="2036588" y="-826216"/>
            <a:ext cx="7664245" cy="19572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SICUREZZA: SNYK</a:t>
            </a:r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7352F367-23BB-730D-FC50-C6B511077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790" y="1097619"/>
            <a:ext cx="3770210" cy="21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6427A2-FB87-44EC-AF78-F11B06206B80}"/>
              </a:ext>
            </a:extLst>
          </p:cNvPr>
          <p:cNvSpPr txBox="1"/>
          <p:nvPr/>
        </p:nvSpPr>
        <p:spPr>
          <a:xfrm>
            <a:off x="3508639" y="2413337"/>
            <a:ext cx="517472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it-IT" b="1">
                <a:latin typeface="Roboto" panose="02000000000000000000" pitchFamily="2" charset="0"/>
                <a:ea typeface="Roboto" panose="02000000000000000000" pitchFamily="2" charset="0"/>
              </a:rPr>
              <a:t>Il test di sicurezza è stato condotto con SNYK:</a:t>
            </a:r>
          </a:p>
          <a:p>
            <a:endParaRPr lang="it-IT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err="1"/>
              <a:t>Snyk</a:t>
            </a:r>
            <a:r>
              <a:rPr lang="it-IT"/>
              <a:t> ha identificato vulnerabilità nel nostro </a:t>
            </a:r>
            <a:r>
              <a:rPr lang="it-IT" err="1"/>
              <a:t>backend</a:t>
            </a:r>
            <a:r>
              <a:rPr lang="it-IT"/>
              <a:t> principalmente legate alle versioni delle dipendenze nel file requirements.txt. </a:t>
            </a:r>
          </a:p>
          <a:p>
            <a:endParaRPr lang="it-IT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/>
              <a:t>Le </a:t>
            </a:r>
            <a:r>
              <a:rPr lang="it-IT" b="1"/>
              <a:t>vulnerabilità individuate nel </a:t>
            </a:r>
            <a:r>
              <a:rPr lang="it-IT" b="1" err="1"/>
              <a:t>backend</a:t>
            </a:r>
            <a:r>
              <a:rPr lang="it-IT" b="1"/>
              <a:t> </a:t>
            </a:r>
            <a:r>
              <a:rPr lang="it-IT"/>
              <a:t>sono state risolte </a:t>
            </a:r>
            <a:r>
              <a:rPr lang="it-IT" b="1"/>
              <a:t>aggiornando le versioni delle librerie o l'eliminazione di quelle non essenziali </a:t>
            </a:r>
            <a:r>
              <a:rPr lang="it-IT"/>
              <a:t>al progetto segnalate come vulnerabili.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it-IT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667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EDB1E60-9635-F4B9-D91A-D9D26D51B94C}"/>
              </a:ext>
            </a:extLst>
          </p:cNvPr>
          <p:cNvSpPr/>
          <p:nvPr/>
        </p:nvSpPr>
        <p:spPr>
          <a:xfrm>
            <a:off x="0" y="0"/>
            <a:ext cx="12280490" cy="6931742"/>
          </a:xfrm>
          <a:prstGeom prst="rect">
            <a:avLst/>
          </a:prstGeom>
          <a:solidFill>
            <a:srgbClr val="050F2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pic>
        <p:nvPicPr>
          <p:cNvPr id="9" name="Picture 8" descr="A logo with a person in the middle&#10;&#10;Description automatically generated">
            <a:extLst>
              <a:ext uri="{FF2B5EF4-FFF2-40B4-BE49-F238E27FC236}">
                <a16:creationId xmlns:a16="http://schemas.microsoft.com/office/drawing/2014/main" id="{64C1D47D-D0C9-32F9-C3B6-BF214DCB9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01" y="1146846"/>
            <a:ext cx="3623998" cy="36239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010F4F0-6B45-DCAA-8703-A8BE3368D156}"/>
              </a:ext>
            </a:extLst>
          </p:cNvPr>
          <p:cNvSpPr txBox="1"/>
          <p:nvPr/>
        </p:nvSpPr>
        <p:spPr>
          <a:xfrm>
            <a:off x="2480180" y="3681468"/>
            <a:ext cx="723163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b="1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Operations</a:t>
            </a:r>
            <a:endParaRPr lang="en-US" sz="880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4931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B76E40B-688D-A62A-E39B-B19A4F1B566D}"/>
              </a:ext>
            </a:extLst>
          </p:cNvPr>
          <p:cNvSpPr/>
          <p:nvPr/>
        </p:nvSpPr>
        <p:spPr>
          <a:xfrm flipV="1">
            <a:off x="0" y="6585159"/>
            <a:ext cx="12630778" cy="760310"/>
          </a:xfrm>
          <a:prstGeom prst="rect">
            <a:avLst/>
          </a:prstGeom>
          <a:solidFill>
            <a:srgbClr val="050F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DFA6B2-F28E-C975-415A-ED5852EAA6F9}"/>
              </a:ext>
            </a:extLst>
          </p:cNvPr>
          <p:cNvSpPr/>
          <p:nvPr/>
        </p:nvSpPr>
        <p:spPr>
          <a:xfrm>
            <a:off x="0" y="0"/>
            <a:ext cx="12280490" cy="1214906"/>
          </a:xfrm>
          <a:prstGeom prst="rect">
            <a:avLst/>
          </a:prstGeom>
          <a:solidFill>
            <a:srgbClr val="050F2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7813CA-D7C3-AAD8-E1AB-5165F8546FDB}"/>
              </a:ext>
            </a:extLst>
          </p:cNvPr>
          <p:cNvSpPr/>
          <p:nvPr/>
        </p:nvSpPr>
        <p:spPr>
          <a:xfrm flipV="1">
            <a:off x="1698171" y="6348868"/>
            <a:ext cx="10582319" cy="380155"/>
          </a:xfrm>
          <a:prstGeom prst="rect">
            <a:avLst/>
          </a:prstGeom>
          <a:solidFill>
            <a:srgbClr val="0481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2DCF15-3B8E-C258-969D-0F5C59495E66}"/>
              </a:ext>
            </a:extLst>
          </p:cNvPr>
          <p:cNvSpPr/>
          <p:nvPr/>
        </p:nvSpPr>
        <p:spPr>
          <a:xfrm flipV="1">
            <a:off x="8778421" y="6177187"/>
            <a:ext cx="4143000" cy="322393"/>
          </a:xfrm>
          <a:prstGeom prst="rect">
            <a:avLst/>
          </a:prstGeom>
          <a:solidFill>
            <a:srgbClr val="F80A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0CAC07-4399-E955-0BFE-34957DF74435}"/>
              </a:ext>
            </a:extLst>
          </p:cNvPr>
          <p:cNvSpPr/>
          <p:nvPr/>
        </p:nvSpPr>
        <p:spPr>
          <a:xfrm flipV="1">
            <a:off x="9664351" y="5982102"/>
            <a:ext cx="4143000" cy="322393"/>
          </a:xfrm>
          <a:prstGeom prst="rect">
            <a:avLst/>
          </a:prstGeom>
          <a:solidFill>
            <a:srgbClr val="F9C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7E78D-A8AF-04A3-1B3C-DACD7B0B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6747" y="1409803"/>
            <a:ext cx="2800739" cy="1094857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Functions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5422F8-0392-EB91-1369-2B26019CB441}"/>
              </a:ext>
            </a:extLst>
          </p:cNvPr>
          <p:cNvSpPr txBox="1">
            <a:spLocks/>
          </p:cNvSpPr>
          <p:nvPr/>
        </p:nvSpPr>
        <p:spPr>
          <a:xfrm>
            <a:off x="4665481" y="3150568"/>
            <a:ext cx="2800739" cy="1094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DB</a:t>
            </a:r>
          </a:p>
          <a:p>
            <a:pPr marL="0" indent="0">
              <a:buNone/>
            </a:pPr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A6613E0-2343-3129-595C-8E4C34FA0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627" y="3656879"/>
            <a:ext cx="5085962" cy="2157285"/>
          </a:xfrm>
          <a:prstGeom prst="round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1080A03-2101-CEB5-928F-75667B254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045" y="1293451"/>
            <a:ext cx="4855755" cy="1818058"/>
          </a:xfrm>
          <a:prstGeom prst="round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9AAAC551-E05A-0413-CB75-025E69688609}"/>
              </a:ext>
            </a:extLst>
          </p:cNvPr>
          <p:cNvSpPr txBox="1">
            <a:spLocks/>
          </p:cNvSpPr>
          <p:nvPr/>
        </p:nvSpPr>
        <p:spPr>
          <a:xfrm>
            <a:off x="2036588" y="-826216"/>
            <a:ext cx="8032203" cy="19572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SCALABILITA’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44A9F9EE-1AF7-55FB-A2FF-D8105CA18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685" y="3196586"/>
            <a:ext cx="3531727" cy="2730351"/>
          </a:xfrm>
          <a:prstGeom prst="round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4131ECA-B371-B9DE-CB1E-6B3DF316A964}"/>
              </a:ext>
            </a:extLst>
          </p:cNvPr>
          <p:cNvSpPr txBox="1">
            <a:spLocks/>
          </p:cNvSpPr>
          <p:nvPr/>
        </p:nvSpPr>
        <p:spPr>
          <a:xfrm>
            <a:off x="407604" y="2668668"/>
            <a:ext cx="2800739" cy="1094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Web App</a:t>
            </a:r>
          </a:p>
        </p:txBody>
      </p:sp>
    </p:spTree>
    <p:extLst>
      <p:ext uri="{BB962C8B-B14F-4D97-AF65-F5344CB8AC3E}">
        <p14:creationId xmlns:p14="http://schemas.microsoft.com/office/powerpoint/2010/main" val="3483836517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12FB6C4-F978-0EFA-59B0-D70BE71E3CE2}"/>
              </a:ext>
            </a:extLst>
          </p:cNvPr>
          <p:cNvSpPr/>
          <p:nvPr/>
        </p:nvSpPr>
        <p:spPr>
          <a:xfrm>
            <a:off x="0" y="0"/>
            <a:ext cx="12280490" cy="1214906"/>
          </a:xfrm>
          <a:prstGeom prst="rect">
            <a:avLst/>
          </a:prstGeom>
          <a:solidFill>
            <a:srgbClr val="050F2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FC15D2-73AD-6423-306E-3D6D0B6D908B}"/>
              </a:ext>
            </a:extLst>
          </p:cNvPr>
          <p:cNvSpPr/>
          <p:nvPr/>
        </p:nvSpPr>
        <p:spPr>
          <a:xfrm flipV="1">
            <a:off x="-9987610" y="6585159"/>
            <a:ext cx="22179610" cy="760310"/>
          </a:xfrm>
          <a:prstGeom prst="rect">
            <a:avLst/>
          </a:prstGeom>
          <a:solidFill>
            <a:srgbClr val="050F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5F3C3A-79C1-D662-F583-5FF8F129E940}"/>
              </a:ext>
            </a:extLst>
          </p:cNvPr>
          <p:cNvSpPr/>
          <p:nvPr/>
        </p:nvSpPr>
        <p:spPr>
          <a:xfrm flipV="1">
            <a:off x="-8289438" y="6348867"/>
            <a:ext cx="16586009" cy="380155"/>
          </a:xfrm>
          <a:prstGeom prst="rect">
            <a:avLst/>
          </a:prstGeom>
          <a:solidFill>
            <a:srgbClr val="0481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9672AE-0885-CE7A-6EA2-D570FB443B62}"/>
              </a:ext>
            </a:extLst>
          </p:cNvPr>
          <p:cNvSpPr/>
          <p:nvPr/>
        </p:nvSpPr>
        <p:spPr>
          <a:xfrm flipV="1">
            <a:off x="-1209189" y="6177186"/>
            <a:ext cx="6493457" cy="322393"/>
          </a:xfrm>
          <a:prstGeom prst="rect">
            <a:avLst/>
          </a:prstGeom>
          <a:solidFill>
            <a:srgbClr val="F80A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E7F3AB-5C0D-AE9F-B522-C7830F255123}"/>
              </a:ext>
            </a:extLst>
          </p:cNvPr>
          <p:cNvSpPr/>
          <p:nvPr/>
        </p:nvSpPr>
        <p:spPr>
          <a:xfrm flipV="1">
            <a:off x="-323259" y="5982101"/>
            <a:ext cx="6493457" cy="322393"/>
          </a:xfrm>
          <a:prstGeom prst="rect">
            <a:avLst/>
          </a:prstGeom>
          <a:solidFill>
            <a:srgbClr val="F9C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4B9067-0CBD-711C-6514-8F9D4AD0E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742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err="1">
                <a:latin typeface="Roboto" panose="02000000000000000000" pitchFamily="2" charset="0"/>
                <a:ea typeface="Roboto" panose="02000000000000000000" pitchFamily="2" charset="0"/>
              </a:rPr>
              <a:t>Repliche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err="1">
                <a:latin typeface="Roboto" panose="02000000000000000000" pitchFamily="2" charset="0"/>
                <a:ea typeface="Roboto" panose="02000000000000000000" pitchFamily="2" charset="0"/>
              </a:rPr>
              <a:t>delocalizzate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err="1">
                <a:latin typeface="Roboto" panose="02000000000000000000" pitchFamily="2" charset="0"/>
                <a:ea typeface="Roboto" panose="02000000000000000000" pitchFamily="2" charset="0"/>
              </a:rPr>
              <a:t>geograficamente</a:t>
            </a:r>
            <a:endParaRPr lang="en-US" sz="2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27660317-611A-6E9B-29A8-601B70797E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131778"/>
            <a:ext cx="10515600" cy="1739032"/>
          </a:xfrm>
          <a:prstGeom prst="round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46C6FC-BA5C-2DE6-355A-45A89912D0A1}"/>
              </a:ext>
            </a:extLst>
          </p:cNvPr>
          <p:cNvSpPr txBox="1"/>
          <p:nvPr/>
        </p:nvSpPr>
        <p:spPr>
          <a:xfrm>
            <a:off x="1209368" y="180459"/>
            <a:ext cx="619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Jack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96DB438-C075-9A82-8CB8-F5C1BF2FB602}"/>
              </a:ext>
            </a:extLst>
          </p:cNvPr>
          <p:cNvSpPr txBox="1">
            <a:spLocks/>
          </p:cNvSpPr>
          <p:nvPr/>
        </p:nvSpPr>
        <p:spPr>
          <a:xfrm>
            <a:off x="2036588" y="-826216"/>
            <a:ext cx="8032203" cy="19572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AFFIDABILITA’</a:t>
            </a:r>
          </a:p>
        </p:txBody>
      </p:sp>
    </p:spTree>
    <p:extLst>
      <p:ext uri="{BB962C8B-B14F-4D97-AF65-F5344CB8AC3E}">
        <p14:creationId xmlns:p14="http://schemas.microsoft.com/office/powerpoint/2010/main" val="4112840889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10F24D38-B79E-44B4-830E-043F45D9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C469874-256B-45B3-A79C-7591B4BA1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BE825CF-072A-8A70-BB49-5E394DA3C779}"/>
              </a:ext>
            </a:extLst>
          </p:cNvPr>
          <p:cNvSpPr/>
          <p:nvPr/>
        </p:nvSpPr>
        <p:spPr>
          <a:xfrm>
            <a:off x="-83127" y="-83127"/>
            <a:ext cx="12363617" cy="73359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CBBF61-969B-9FF5-A830-45B9EC3021BA}"/>
              </a:ext>
            </a:extLst>
          </p:cNvPr>
          <p:cNvSpPr/>
          <p:nvPr/>
        </p:nvSpPr>
        <p:spPr>
          <a:xfrm flipV="1">
            <a:off x="-1209189" y="6177186"/>
            <a:ext cx="6493457" cy="322393"/>
          </a:xfrm>
          <a:prstGeom prst="rect">
            <a:avLst/>
          </a:prstGeom>
          <a:solidFill>
            <a:srgbClr val="F80A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E05DE8-56AF-5820-01C0-6EDB436EB1F7}"/>
              </a:ext>
            </a:extLst>
          </p:cNvPr>
          <p:cNvSpPr/>
          <p:nvPr/>
        </p:nvSpPr>
        <p:spPr>
          <a:xfrm flipV="1">
            <a:off x="-323259" y="5982101"/>
            <a:ext cx="6493457" cy="322393"/>
          </a:xfrm>
          <a:prstGeom prst="rect">
            <a:avLst/>
          </a:prstGeom>
          <a:solidFill>
            <a:srgbClr val="F9C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0B3849D-485B-958E-2B2C-B695AE5D70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44321" y="1953338"/>
            <a:ext cx="4048644" cy="3910617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1) Agenda </a:t>
            </a:r>
            <a:r>
              <a:rPr lang="en-US" sz="28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Personale</a:t>
            </a:r>
            <a:endParaRPr lang="en-US" sz="2800" b="1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n-US" sz="17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#Agenda Page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70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Visualizza</a:t>
            </a:r>
            <a:r>
              <a:rPr lang="en-US" sz="17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eventi</a:t>
            </a:r>
            <a:r>
              <a:rPr lang="en-US" sz="17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programmati</a:t>
            </a:r>
            <a:r>
              <a:rPr lang="en-US" sz="17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br>
              <a:rPr lang="en-US" sz="17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17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(private e </a:t>
            </a:r>
            <a:r>
              <a:rPr lang="en-US" sz="170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condivisi</a:t>
            </a:r>
            <a:r>
              <a:rPr lang="en-US" sz="17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70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Visualizzazione</a:t>
            </a:r>
            <a:r>
              <a:rPr lang="en-US" sz="17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in </a:t>
            </a:r>
            <a:r>
              <a:rPr lang="en-US" sz="170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formato</a:t>
            </a:r>
            <a:r>
              <a:rPr lang="en-US" sz="17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calendario</a:t>
            </a:r>
            <a:endParaRPr lang="en-US" sz="17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70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Creazione</a:t>
            </a:r>
            <a:r>
              <a:rPr lang="en-US" sz="17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 </a:t>
            </a:r>
            <a:r>
              <a:rPr lang="en-US" sz="170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condivisione</a:t>
            </a:r>
            <a:r>
              <a:rPr lang="en-US" sz="17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di </a:t>
            </a:r>
            <a:r>
              <a:rPr lang="en-US" sz="170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eventi</a:t>
            </a:r>
            <a:r>
              <a:rPr lang="en-US" sz="17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con </a:t>
            </a:r>
            <a:r>
              <a:rPr lang="en-US" sz="170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gruppi</a:t>
            </a:r>
            <a:r>
              <a:rPr lang="en-US" sz="17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 </a:t>
            </a:r>
            <a:r>
              <a:rPr lang="en-US" sz="170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tramite</a:t>
            </a:r>
            <a:r>
              <a:rPr lang="en-US" sz="17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link</a:t>
            </a:r>
          </a:p>
          <a:p>
            <a:pPr algn="l"/>
            <a:endParaRPr lang="en-US" sz="17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E4AA372D-2AE1-F38C-86D5-024989B30EA7}"/>
              </a:ext>
            </a:extLst>
          </p:cNvPr>
          <p:cNvSpPr txBox="1">
            <a:spLocks/>
          </p:cNvSpPr>
          <p:nvPr/>
        </p:nvSpPr>
        <p:spPr>
          <a:xfrm>
            <a:off x="6588071" y="1940399"/>
            <a:ext cx="3553188" cy="3910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2) </a:t>
            </a:r>
            <a:r>
              <a:rPr lang="en-US" sz="28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Eventi</a:t>
            </a:r>
            <a:r>
              <a:rPr lang="en-US" sz="2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Condivisi</a:t>
            </a:r>
            <a:endParaRPr lang="en-US" sz="2800" b="1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n-US" sz="17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#Events Page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70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Mostra</a:t>
            </a:r>
            <a:r>
              <a:rPr lang="en-US" sz="17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eventi</a:t>
            </a:r>
            <a:r>
              <a:rPr lang="en-US" sz="17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condivisi</a:t>
            </a:r>
            <a:r>
              <a:rPr lang="en-US" sz="17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disponibili</a:t>
            </a:r>
            <a:r>
              <a:rPr lang="en-US" sz="17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per la </a:t>
            </a:r>
            <a:r>
              <a:rPr lang="en-US" sz="170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partecipazione</a:t>
            </a:r>
            <a:endParaRPr lang="en-US" sz="17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70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Facilita</a:t>
            </a:r>
            <a:r>
              <a:rPr lang="en-US" sz="17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l'organizzazione</a:t>
            </a:r>
            <a:r>
              <a:rPr lang="en-US" sz="17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di </a:t>
            </a:r>
            <a:r>
              <a:rPr lang="en-US" sz="170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attività</a:t>
            </a:r>
            <a:r>
              <a:rPr lang="en-US" sz="17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sociali</a:t>
            </a:r>
            <a:r>
              <a:rPr lang="en-US" sz="17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 </a:t>
            </a:r>
            <a:r>
              <a:rPr lang="en-US" sz="170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comunitarie</a:t>
            </a:r>
            <a:endParaRPr lang="en-US" sz="17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17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D87EA3-932D-3E17-44CB-620A6BE05C72}"/>
              </a:ext>
            </a:extLst>
          </p:cNvPr>
          <p:cNvSpPr/>
          <p:nvPr/>
        </p:nvSpPr>
        <p:spPr>
          <a:xfrm rot="10800000">
            <a:off x="2270290" y="2414426"/>
            <a:ext cx="3295144" cy="45719"/>
          </a:xfrm>
          <a:prstGeom prst="rect">
            <a:avLst/>
          </a:prstGeom>
          <a:solidFill>
            <a:srgbClr val="F80A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606D20-A1EA-920A-9ECF-3F4F36CB790F}"/>
              </a:ext>
            </a:extLst>
          </p:cNvPr>
          <p:cNvSpPr/>
          <p:nvPr/>
        </p:nvSpPr>
        <p:spPr>
          <a:xfrm rot="10800000">
            <a:off x="6691496" y="2414426"/>
            <a:ext cx="3295144" cy="45719"/>
          </a:xfrm>
          <a:prstGeom prst="rect">
            <a:avLst/>
          </a:prstGeom>
          <a:solidFill>
            <a:srgbClr val="F80A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34543B-A6DB-28B5-4C6E-6B59EECCA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071" y="1228517"/>
            <a:ext cx="5762326" cy="610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26E0B4-E485-A40C-898D-25263829AA4F}"/>
              </a:ext>
            </a:extLst>
          </p:cNvPr>
          <p:cNvSpPr/>
          <p:nvPr/>
        </p:nvSpPr>
        <p:spPr>
          <a:xfrm flipV="1">
            <a:off x="-9987610" y="6585159"/>
            <a:ext cx="22179610" cy="760310"/>
          </a:xfrm>
          <a:prstGeom prst="rect">
            <a:avLst/>
          </a:prstGeom>
          <a:solidFill>
            <a:srgbClr val="050F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DC7FE2-3B62-C02C-4258-78D85D3118B2}"/>
              </a:ext>
            </a:extLst>
          </p:cNvPr>
          <p:cNvSpPr/>
          <p:nvPr/>
        </p:nvSpPr>
        <p:spPr>
          <a:xfrm flipV="1">
            <a:off x="-8289438" y="6348867"/>
            <a:ext cx="16586009" cy="380155"/>
          </a:xfrm>
          <a:prstGeom prst="rect">
            <a:avLst/>
          </a:prstGeom>
          <a:solidFill>
            <a:srgbClr val="0481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ED21DB-7BB0-C591-4A96-53AB0FCFA6B5}"/>
              </a:ext>
            </a:extLst>
          </p:cNvPr>
          <p:cNvSpPr/>
          <p:nvPr/>
        </p:nvSpPr>
        <p:spPr>
          <a:xfrm>
            <a:off x="-2244436" y="0"/>
            <a:ext cx="14524926" cy="1214906"/>
          </a:xfrm>
          <a:prstGeom prst="rect">
            <a:avLst/>
          </a:prstGeom>
          <a:solidFill>
            <a:srgbClr val="050F2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1150D39-504C-C312-3EE4-6B4A031409B0}"/>
              </a:ext>
            </a:extLst>
          </p:cNvPr>
          <p:cNvSpPr txBox="1">
            <a:spLocks/>
          </p:cNvSpPr>
          <p:nvPr/>
        </p:nvSpPr>
        <p:spPr>
          <a:xfrm>
            <a:off x="1884188" y="-978616"/>
            <a:ext cx="7664245" cy="19572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Roboto Black" panose="02000000000000000000" pitchFamily="2" charset="0"/>
                <a:ea typeface="Roboto Black" panose="02000000000000000000" pitchFamily="2" charset="0"/>
              </a:rPr>
              <a:t>FUNZIONALITA’ PRINCIPALI</a:t>
            </a:r>
          </a:p>
        </p:txBody>
      </p:sp>
    </p:spTree>
    <p:extLst>
      <p:ext uri="{BB962C8B-B14F-4D97-AF65-F5344CB8AC3E}">
        <p14:creationId xmlns:p14="http://schemas.microsoft.com/office/powerpoint/2010/main" val="3703781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A55A14B-F3BE-8D05-23A3-6DC8FC5FD0A3}"/>
              </a:ext>
            </a:extLst>
          </p:cNvPr>
          <p:cNvSpPr/>
          <p:nvPr/>
        </p:nvSpPr>
        <p:spPr>
          <a:xfrm flipV="1">
            <a:off x="6455364" y="6470130"/>
            <a:ext cx="6493457" cy="80755"/>
          </a:xfrm>
          <a:prstGeom prst="rect">
            <a:avLst/>
          </a:prstGeom>
          <a:solidFill>
            <a:srgbClr val="F80A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4C3F8C-B73A-69D6-E630-08899324FE32}"/>
              </a:ext>
            </a:extLst>
          </p:cNvPr>
          <p:cNvSpPr/>
          <p:nvPr/>
        </p:nvSpPr>
        <p:spPr>
          <a:xfrm flipV="1">
            <a:off x="0" y="6585159"/>
            <a:ext cx="12630778" cy="760310"/>
          </a:xfrm>
          <a:prstGeom prst="rect">
            <a:avLst/>
          </a:prstGeom>
          <a:solidFill>
            <a:srgbClr val="050F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466885-6885-F3B2-E95F-DC7C848CFB08}"/>
              </a:ext>
            </a:extLst>
          </p:cNvPr>
          <p:cNvSpPr/>
          <p:nvPr/>
        </p:nvSpPr>
        <p:spPr>
          <a:xfrm>
            <a:off x="-2244436" y="0"/>
            <a:ext cx="15193257" cy="1214906"/>
          </a:xfrm>
          <a:prstGeom prst="rect">
            <a:avLst/>
          </a:prstGeom>
          <a:solidFill>
            <a:srgbClr val="050F2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55BBC6-5A05-A875-E858-F11993989D32}"/>
              </a:ext>
            </a:extLst>
          </p:cNvPr>
          <p:cNvSpPr/>
          <p:nvPr/>
        </p:nvSpPr>
        <p:spPr>
          <a:xfrm flipV="1">
            <a:off x="8267006" y="6348869"/>
            <a:ext cx="6493457" cy="80755"/>
          </a:xfrm>
          <a:prstGeom prst="rect">
            <a:avLst/>
          </a:prstGeom>
          <a:solidFill>
            <a:srgbClr val="1DD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19B6DDD8-6843-5DAB-93BE-47350D1A0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5110" y="1690688"/>
            <a:ext cx="10018690" cy="4351338"/>
          </a:xfrm>
          <a:prstGeom prst="round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6B87E90-DD33-C174-F20E-164B37704BFC}"/>
              </a:ext>
            </a:extLst>
          </p:cNvPr>
          <p:cNvSpPr txBox="1">
            <a:spLocks/>
          </p:cNvSpPr>
          <p:nvPr/>
        </p:nvSpPr>
        <p:spPr>
          <a:xfrm>
            <a:off x="2036588" y="-826216"/>
            <a:ext cx="8032203" cy="19572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PROBLEMI</a:t>
            </a:r>
          </a:p>
        </p:txBody>
      </p:sp>
    </p:spTree>
    <p:extLst>
      <p:ext uri="{BB962C8B-B14F-4D97-AF65-F5344CB8AC3E}">
        <p14:creationId xmlns:p14="http://schemas.microsoft.com/office/powerpoint/2010/main" val="1955193762"/>
      </p:ext>
    </p:extLst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B9D114-4216-6CF8-CCE8-ECF318D06876}"/>
              </a:ext>
            </a:extLst>
          </p:cNvPr>
          <p:cNvSpPr/>
          <p:nvPr/>
        </p:nvSpPr>
        <p:spPr>
          <a:xfrm>
            <a:off x="-2244436" y="0"/>
            <a:ext cx="15193257" cy="1214906"/>
          </a:xfrm>
          <a:prstGeom prst="rect">
            <a:avLst/>
          </a:prstGeom>
          <a:solidFill>
            <a:srgbClr val="050F2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023DB9-9433-A1DF-F0BA-9475DA34A121}"/>
              </a:ext>
            </a:extLst>
          </p:cNvPr>
          <p:cNvSpPr/>
          <p:nvPr/>
        </p:nvSpPr>
        <p:spPr>
          <a:xfrm flipV="1">
            <a:off x="0" y="6585159"/>
            <a:ext cx="12630778" cy="760310"/>
          </a:xfrm>
          <a:prstGeom prst="rect">
            <a:avLst/>
          </a:prstGeom>
          <a:solidFill>
            <a:srgbClr val="050F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6E47AA-8BB1-E33F-BB6E-9E3F7D7FD4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0626" y="1103544"/>
            <a:ext cx="9144000" cy="23876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PERFORMACE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FEEAB0-8AEF-DBF0-9E1E-7EDB088322C8}"/>
              </a:ext>
            </a:extLst>
          </p:cNvPr>
          <p:cNvSpPr/>
          <p:nvPr/>
        </p:nvSpPr>
        <p:spPr>
          <a:xfrm flipV="1">
            <a:off x="1698171" y="6348868"/>
            <a:ext cx="10582319" cy="380155"/>
          </a:xfrm>
          <a:prstGeom prst="rect">
            <a:avLst/>
          </a:prstGeom>
          <a:solidFill>
            <a:srgbClr val="0481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7E4F91-C98D-023F-F106-2F8DFC4F19B0}"/>
              </a:ext>
            </a:extLst>
          </p:cNvPr>
          <p:cNvSpPr/>
          <p:nvPr/>
        </p:nvSpPr>
        <p:spPr>
          <a:xfrm flipV="1">
            <a:off x="8778421" y="6177187"/>
            <a:ext cx="4143000" cy="322393"/>
          </a:xfrm>
          <a:prstGeom prst="rect">
            <a:avLst/>
          </a:prstGeom>
          <a:solidFill>
            <a:srgbClr val="F80A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75CF0A-BB92-8A72-6219-480E00F6257E}"/>
              </a:ext>
            </a:extLst>
          </p:cNvPr>
          <p:cNvSpPr/>
          <p:nvPr/>
        </p:nvSpPr>
        <p:spPr>
          <a:xfrm flipV="1">
            <a:off x="9664351" y="5982102"/>
            <a:ext cx="4143000" cy="322393"/>
          </a:xfrm>
          <a:prstGeom prst="rect">
            <a:avLst/>
          </a:prstGeom>
          <a:solidFill>
            <a:srgbClr val="F9C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9694F11-CE6E-5091-097D-7BF4358F8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177" y="1451158"/>
            <a:ext cx="6779646" cy="1563982"/>
          </a:xfrm>
          <a:prstGeom prst="round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846C203-530F-F402-9D93-86F67176F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874" y="3429000"/>
            <a:ext cx="6702546" cy="1103739"/>
          </a:xfrm>
          <a:prstGeom prst="round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E3E9FA9-8E79-2415-90EB-DBD9B9E44D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874" y="4788591"/>
            <a:ext cx="6702546" cy="1068135"/>
          </a:xfrm>
          <a:prstGeom prst="round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8DB98463-C57E-B0E4-F65C-C7156DB58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2295" y="4153032"/>
            <a:ext cx="4744112" cy="914528"/>
          </a:xfrm>
          <a:prstGeom prst="round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FD770AA-D042-4613-D24D-17BB92168FDD}"/>
              </a:ext>
            </a:extLst>
          </p:cNvPr>
          <p:cNvSpPr txBox="1">
            <a:spLocks/>
          </p:cNvSpPr>
          <p:nvPr/>
        </p:nvSpPr>
        <p:spPr>
          <a:xfrm>
            <a:off x="2036588" y="-826216"/>
            <a:ext cx="8032203" cy="19572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3347357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EEFD00-7D55-7610-107D-ED6C4482672D}"/>
              </a:ext>
            </a:extLst>
          </p:cNvPr>
          <p:cNvSpPr/>
          <p:nvPr/>
        </p:nvSpPr>
        <p:spPr>
          <a:xfrm flipV="1">
            <a:off x="6455364" y="6470130"/>
            <a:ext cx="6493457" cy="80755"/>
          </a:xfrm>
          <a:prstGeom prst="rect">
            <a:avLst/>
          </a:prstGeom>
          <a:solidFill>
            <a:srgbClr val="F80A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BF3B2F-591A-B3F1-E6C9-BEF20D6854C9}"/>
              </a:ext>
            </a:extLst>
          </p:cNvPr>
          <p:cNvSpPr/>
          <p:nvPr/>
        </p:nvSpPr>
        <p:spPr>
          <a:xfrm flipV="1">
            <a:off x="0" y="6585159"/>
            <a:ext cx="12630778" cy="760310"/>
          </a:xfrm>
          <a:prstGeom prst="rect">
            <a:avLst/>
          </a:prstGeom>
          <a:solidFill>
            <a:srgbClr val="050F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7F62BC-69C9-0B10-8DAC-F29787905FDA}"/>
              </a:ext>
            </a:extLst>
          </p:cNvPr>
          <p:cNvSpPr/>
          <p:nvPr/>
        </p:nvSpPr>
        <p:spPr>
          <a:xfrm>
            <a:off x="-2244436" y="0"/>
            <a:ext cx="15193257" cy="1214906"/>
          </a:xfrm>
          <a:prstGeom prst="rect">
            <a:avLst/>
          </a:prstGeom>
          <a:solidFill>
            <a:srgbClr val="050F2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CCE3BF-4675-7BE1-8563-353945B5A1CE}"/>
              </a:ext>
            </a:extLst>
          </p:cNvPr>
          <p:cNvSpPr/>
          <p:nvPr/>
        </p:nvSpPr>
        <p:spPr>
          <a:xfrm flipV="1">
            <a:off x="8267006" y="6348869"/>
            <a:ext cx="6493457" cy="80755"/>
          </a:xfrm>
          <a:prstGeom prst="rect">
            <a:avLst/>
          </a:prstGeom>
          <a:solidFill>
            <a:srgbClr val="1DD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5C5DF6C-E9C3-DD36-CDAE-408220D6B0FE}"/>
              </a:ext>
            </a:extLst>
          </p:cNvPr>
          <p:cNvSpPr txBox="1">
            <a:spLocks/>
          </p:cNvSpPr>
          <p:nvPr/>
        </p:nvSpPr>
        <p:spPr>
          <a:xfrm>
            <a:off x="2036588" y="-826216"/>
            <a:ext cx="8032203" cy="19572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DISPONIBILITA’</a:t>
            </a:r>
          </a:p>
        </p:txBody>
      </p:sp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92DAC90D-B70D-01FE-6D7B-8EA9E46DF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3889" y="1957232"/>
            <a:ext cx="8116433" cy="1867161"/>
          </a:xfrm>
          <a:prstGeom prst="round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65E1F85A-A1EF-333F-57F3-472A211A8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53" y="4637100"/>
            <a:ext cx="10288436" cy="905001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54637"/>
      </p:ext>
    </p:extLst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45568B1A-460C-0D8E-F866-6E70352DE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171354"/>
            <a:ext cx="10515600" cy="1500187"/>
          </a:xfrm>
        </p:spPr>
        <p:txBody>
          <a:bodyPr/>
          <a:lstStyle/>
          <a:p>
            <a:pPr algn="ctr"/>
            <a:r>
              <a:rPr lang="en-GB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25 $ </a:t>
            </a:r>
            <a:r>
              <a:rPr lang="en-GB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mensili</a:t>
            </a:r>
            <a:r>
              <a:rPr lang="en-GB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GB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arrotondando</a:t>
            </a:r>
            <a:r>
              <a:rPr lang="en-GB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per </a:t>
            </a:r>
            <a:r>
              <a:rPr lang="en-GB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eccesso</a:t>
            </a:r>
            <a:r>
              <a:rPr lang="en-GB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 </a:t>
            </a:r>
            <a:r>
              <a:rPr lang="en-GB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considerando</a:t>
            </a:r>
            <a:r>
              <a:rPr lang="en-GB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risorse</a:t>
            </a:r>
            <a:r>
              <a:rPr lang="en-GB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minori</a:t>
            </a:r>
            <a:endParaRPr lang="it-IT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3A291638-94D6-8DC5-8882-742100090F06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517168999"/>
              </p:ext>
            </p:extLst>
          </p:nvPr>
        </p:nvGraphicFramePr>
        <p:xfrm>
          <a:off x="2204966" y="2119252"/>
          <a:ext cx="769544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5261">
                  <a:extLst>
                    <a:ext uri="{9D8B030D-6E8A-4147-A177-3AD203B41FA5}">
                      <a16:colId xmlns:a16="http://schemas.microsoft.com/office/drawing/2014/main" val="1916519142"/>
                    </a:ext>
                  </a:extLst>
                </a:gridCol>
                <a:gridCol w="4910185">
                  <a:extLst>
                    <a:ext uri="{9D8B030D-6E8A-4147-A177-3AD203B41FA5}">
                      <a16:colId xmlns:a16="http://schemas.microsoft.com/office/drawing/2014/main" val="3307444982"/>
                    </a:ext>
                  </a:extLst>
                </a:gridCol>
              </a:tblGrid>
              <a:tr h="379070">
                <a:tc>
                  <a:txBody>
                    <a:bodyPr/>
                    <a:lstStyle/>
                    <a:p>
                      <a:r>
                        <a:rPr lang="en-GB" sz="24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Utenza</a:t>
                      </a:r>
                      <a:endParaRPr lang="it-IT" sz="240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Costo Mensile</a:t>
                      </a:r>
                      <a:endParaRPr lang="it-IT" sz="240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080213"/>
                  </a:ext>
                </a:extLst>
              </a:tr>
              <a:tr h="379070">
                <a:tc>
                  <a:txBody>
                    <a:bodyPr/>
                    <a:lstStyle/>
                    <a:p>
                      <a:r>
                        <a:rPr lang="en-GB" sz="24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Static Web App</a:t>
                      </a:r>
                      <a:endParaRPr lang="it-IT" sz="240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Gratuito fino a 100GB di  Bandwidth</a:t>
                      </a:r>
                      <a:endParaRPr lang="it-IT" sz="240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984656"/>
                  </a:ext>
                </a:extLst>
              </a:tr>
              <a:tr h="379070">
                <a:tc>
                  <a:txBody>
                    <a:bodyPr/>
                    <a:lstStyle/>
                    <a:p>
                      <a:r>
                        <a:rPr lang="en-GB" sz="24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Functions</a:t>
                      </a:r>
                      <a:endParaRPr lang="it-IT" sz="240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13$ con 1000 utenti al mese</a:t>
                      </a:r>
                      <a:endParaRPr lang="it-IT" sz="240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625393"/>
                  </a:ext>
                </a:extLst>
              </a:tr>
              <a:tr h="379070">
                <a:tc>
                  <a:txBody>
                    <a:bodyPr/>
                    <a:lstStyle/>
                    <a:p>
                      <a:r>
                        <a:rPr lang="en-GB" sz="24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DB </a:t>
                      </a:r>
                      <a:endParaRPr lang="it-IT" sz="240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5.33$ </a:t>
                      </a:r>
                      <a:r>
                        <a:rPr lang="en-GB" sz="240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mensili</a:t>
                      </a:r>
                      <a:endParaRPr lang="it-IT" sz="240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596479"/>
                  </a:ext>
                </a:extLst>
              </a:tr>
              <a:tr h="379070">
                <a:tc>
                  <a:txBody>
                    <a:bodyPr/>
                    <a:lstStyle/>
                    <a:p>
                      <a:r>
                        <a:rPr lang="en-GB" sz="24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Replica del DB</a:t>
                      </a:r>
                      <a:endParaRPr lang="it-IT" sz="240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4.48$ </a:t>
                      </a:r>
                      <a:r>
                        <a:rPr lang="en-GB" sz="240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mensili</a:t>
                      </a:r>
                      <a:endParaRPr lang="it-IT" sz="240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61189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5A0C24C8-4961-D574-CA8F-473C36F1AC39}"/>
              </a:ext>
            </a:extLst>
          </p:cNvPr>
          <p:cNvSpPr/>
          <p:nvPr/>
        </p:nvSpPr>
        <p:spPr>
          <a:xfrm flipV="1">
            <a:off x="6455364" y="6470130"/>
            <a:ext cx="6493457" cy="80755"/>
          </a:xfrm>
          <a:prstGeom prst="rect">
            <a:avLst/>
          </a:prstGeom>
          <a:solidFill>
            <a:srgbClr val="F80A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B01E55-5C67-B5A0-17AC-A8967C71AEAC}"/>
              </a:ext>
            </a:extLst>
          </p:cNvPr>
          <p:cNvSpPr/>
          <p:nvPr/>
        </p:nvSpPr>
        <p:spPr>
          <a:xfrm flipV="1">
            <a:off x="0" y="6585159"/>
            <a:ext cx="12630778" cy="760310"/>
          </a:xfrm>
          <a:prstGeom prst="rect">
            <a:avLst/>
          </a:prstGeom>
          <a:solidFill>
            <a:srgbClr val="050F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C1B311-CCD2-0545-0584-EB9C08E5126B}"/>
              </a:ext>
            </a:extLst>
          </p:cNvPr>
          <p:cNvSpPr/>
          <p:nvPr/>
        </p:nvSpPr>
        <p:spPr>
          <a:xfrm>
            <a:off x="-2244436" y="0"/>
            <a:ext cx="15193257" cy="1214906"/>
          </a:xfrm>
          <a:prstGeom prst="rect">
            <a:avLst/>
          </a:prstGeom>
          <a:solidFill>
            <a:srgbClr val="050F2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20793A-716C-574E-4495-FD8B4952D8B8}"/>
              </a:ext>
            </a:extLst>
          </p:cNvPr>
          <p:cNvSpPr/>
          <p:nvPr/>
        </p:nvSpPr>
        <p:spPr>
          <a:xfrm flipV="1">
            <a:off x="8267006" y="6348869"/>
            <a:ext cx="6493457" cy="80755"/>
          </a:xfrm>
          <a:prstGeom prst="rect">
            <a:avLst/>
          </a:prstGeom>
          <a:solidFill>
            <a:srgbClr val="1DD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6BE0292-A953-E3C1-0B10-5502D6CE5A0F}"/>
              </a:ext>
            </a:extLst>
          </p:cNvPr>
          <p:cNvSpPr txBox="1">
            <a:spLocks/>
          </p:cNvSpPr>
          <p:nvPr/>
        </p:nvSpPr>
        <p:spPr>
          <a:xfrm>
            <a:off x="2036588" y="-826216"/>
            <a:ext cx="8032203" cy="19572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PREVISIONE COSTI</a:t>
            </a:r>
          </a:p>
        </p:txBody>
      </p:sp>
    </p:spTree>
    <p:extLst>
      <p:ext uri="{BB962C8B-B14F-4D97-AF65-F5344CB8AC3E}">
        <p14:creationId xmlns:p14="http://schemas.microsoft.com/office/powerpoint/2010/main" val="3167642272"/>
      </p:ext>
    </p:extLst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EDB1E60-9635-F4B9-D91A-D9D26D51B94C}"/>
              </a:ext>
            </a:extLst>
          </p:cNvPr>
          <p:cNvSpPr/>
          <p:nvPr/>
        </p:nvSpPr>
        <p:spPr>
          <a:xfrm>
            <a:off x="0" y="0"/>
            <a:ext cx="12280490" cy="6931742"/>
          </a:xfrm>
          <a:prstGeom prst="rect">
            <a:avLst/>
          </a:prstGeom>
          <a:solidFill>
            <a:srgbClr val="050F2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pic>
        <p:nvPicPr>
          <p:cNvPr id="9" name="Picture 8" descr="A logo with a person in the middle&#10;&#10;Description automatically generated">
            <a:extLst>
              <a:ext uri="{FF2B5EF4-FFF2-40B4-BE49-F238E27FC236}">
                <a16:creationId xmlns:a16="http://schemas.microsoft.com/office/drawing/2014/main" id="{64C1D47D-D0C9-32F9-C3B6-BF214DCB9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01" y="1146846"/>
            <a:ext cx="3623998" cy="36239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010F4F0-6B45-DCAA-8703-A8BE3368D156}"/>
              </a:ext>
            </a:extLst>
          </p:cNvPr>
          <p:cNvSpPr txBox="1"/>
          <p:nvPr/>
        </p:nvSpPr>
        <p:spPr>
          <a:xfrm>
            <a:off x="2480180" y="3681468"/>
            <a:ext cx="723163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b="1" err="1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Estensioni</a:t>
            </a:r>
            <a:endParaRPr lang="en-US" sz="880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6205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8023DB9-9433-A1DF-F0BA-9475DA34A121}"/>
              </a:ext>
            </a:extLst>
          </p:cNvPr>
          <p:cNvSpPr/>
          <p:nvPr/>
        </p:nvSpPr>
        <p:spPr>
          <a:xfrm flipV="1">
            <a:off x="0" y="6585159"/>
            <a:ext cx="12630778" cy="760310"/>
          </a:xfrm>
          <a:prstGeom prst="rect">
            <a:avLst/>
          </a:prstGeom>
          <a:solidFill>
            <a:srgbClr val="050F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40F0F9-6BA5-55E9-780A-782506B19203}"/>
              </a:ext>
            </a:extLst>
          </p:cNvPr>
          <p:cNvSpPr/>
          <p:nvPr/>
        </p:nvSpPr>
        <p:spPr>
          <a:xfrm>
            <a:off x="0" y="0"/>
            <a:ext cx="12280490" cy="1214906"/>
          </a:xfrm>
          <a:prstGeom prst="rect">
            <a:avLst/>
          </a:prstGeom>
          <a:solidFill>
            <a:srgbClr val="050F2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8F6824-0A94-BB08-F3FD-91AA5AAA222E}"/>
              </a:ext>
            </a:extLst>
          </p:cNvPr>
          <p:cNvSpPr txBox="1"/>
          <p:nvPr/>
        </p:nvSpPr>
        <p:spPr>
          <a:xfrm>
            <a:off x="1189703" y="845574"/>
            <a:ext cx="694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Piero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6E47AA-8BB1-E33F-BB6E-9E3F7D7FD4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4188" y="-978616"/>
            <a:ext cx="7664245" cy="1957232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ESTENSIONI FUTURE: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FEEAB0-8AEF-DBF0-9E1E-7EDB088322C8}"/>
              </a:ext>
            </a:extLst>
          </p:cNvPr>
          <p:cNvSpPr/>
          <p:nvPr/>
        </p:nvSpPr>
        <p:spPr>
          <a:xfrm flipV="1">
            <a:off x="1698171" y="6348868"/>
            <a:ext cx="10582319" cy="380155"/>
          </a:xfrm>
          <a:prstGeom prst="rect">
            <a:avLst/>
          </a:prstGeom>
          <a:solidFill>
            <a:srgbClr val="0481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7E4F91-C98D-023F-F106-2F8DFC4F19B0}"/>
              </a:ext>
            </a:extLst>
          </p:cNvPr>
          <p:cNvSpPr/>
          <p:nvPr/>
        </p:nvSpPr>
        <p:spPr>
          <a:xfrm flipV="1">
            <a:off x="8778421" y="6177187"/>
            <a:ext cx="4143000" cy="322393"/>
          </a:xfrm>
          <a:prstGeom prst="rect">
            <a:avLst/>
          </a:prstGeom>
          <a:solidFill>
            <a:srgbClr val="F80A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75CF0A-BB92-8A72-6219-480E00F6257E}"/>
              </a:ext>
            </a:extLst>
          </p:cNvPr>
          <p:cNvSpPr/>
          <p:nvPr/>
        </p:nvSpPr>
        <p:spPr>
          <a:xfrm flipV="1">
            <a:off x="9664351" y="5982102"/>
            <a:ext cx="4143000" cy="322393"/>
          </a:xfrm>
          <a:prstGeom prst="rect">
            <a:avLst/>
          </a:prstGeom>
          <a:solidFill>
            <a:srgbClr val="F9C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E0360F9-9BD4-451A-B060-04C0C62D651D}"/>
              </a:ext>
            </a:extLst>
          </p:cNvPr>
          <p:cNvGrpSpPr/>
          <p:nvPr/>
        </p:nvGrpSpPr>
        <p:grpSpPr>
          <a:xfrm>
            <a:off x="3372042" y="2277649"/>
            <a:ext cx="2087511" cy="3054601"/>
            <a:chOff x="1326068" y="1834913"/>
            <a:chExt cx="2087511" cy="305460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D078E07-07A8-D91A-2E2B-4681F1788EE9}"/>
                </a:ext>
              </a:extLst>
            </p:cNvPr>
            <p:cNvSpPr/>
            <p:nvPr/>
          </p:nvSpPr>
          <p:spPr>
            <a:xfrm>
              <a:off x="1744108" y="1834913"/>
              <a:ext cx="1248942" cy="1177505"/>
            </a:xfrm>
            <a:custGeom>
              <a:avLst/>
              <a:gdLst>
                <a:gd name="connsiteX0" fmla="*/ 1845 w 213329"/>
                <a:gd name="connsiteY0" fmla="*/ 181242 h 201127"/>
                <a:gd name="connsiteX1" fmla="*/ 5819 w 213329"/>
                <a:gd name="connsiteY1" fmla="*/ 186356 h 201127"/>
                <a:gd name="connsiteX2" fmla="*/ 18309 w 213329"/>
                <a:gd name="connsiteY2" fmla="*/ 192605 h 201127"/>
                <a:gd name="connsiteX3" fmla="*/ 193742 w 213329"/>
                <a:gd name="connsiteY3" fmla="*/ 192605 h 201127"/>
                <a:gd name="connsiteX4" fmla="*/ 206233 w 213329"/>
                <a:gd name="connsiteY4" fmla="*/ 186356 h 201127"/>
                <a:gd name="connsiteX5" fmla="*/ 210207 w 213329"/>
                <a:gd name="connsiteY5" fmla="*/ 181242 h 201127"/>
                <a:gd name="connsiteX6" fmla="*/ 212478 w 213329"/>
                <a:gd name="connsiteY6" fmla="*/ 174993 h 201127"/>
                <a:gd name="connsiteX7" fmla="*/ 212478 w 213329"/>
                <a:gd name="connsiteY7" fmla="*/ 160789 h 201127"/>
                <a:gd name="connsiteX8" fmla="*/ 125045 w 213329"/>
                <a:gd name="connsiteY8" fmla="*/ 8522 h 201127"/>
                <a:gd name="connsiteX9" fmla="*/ 106878 w 213329"/>
                <a:gd name="connsiteY9" fmla="*/ 0 h 201127"/>
                <a:gd name="connsiteX10" fmla="*/ 88710 w 213329"/>
                <a:gd name="connsiteY10" fmla="*/ 8522 h 201127"/>
                <a:gd name="connsiteX11" fmla="*/ 1277 w 213329"/>
                <a:gd name="connsiteY11" fmla="*/ 160789 h 201127"/>
                <a:gd name="connsiteX12" fmla="*/ 1277 w 213329"/>
                <a:gd name="connsiteY12" fmla="*/ 174993 h 201127"/>
                <a:gd name="connsiteX13" fmla="*/ 3548 w 213329"/>
                <a:gd name="connsiteY13" fmla="*/ 181242 h 20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329" h="201127">
                  <a:moveTo>
                    <a:pt x="1845" y="181242"/>
                  </a:moveTo>
                  <a:cubicBezTo>
                    <a:pt x="2981" y="182947"/>
                    <a:pt x="4684" y="185219"/>
                    <a:pt x="5819" y="186356"/>
                  </a:cubicBezTo>
                  <a:cubicBezTo>
                    <a:pt x="9226" y="189765"/>
                    <a:pt x="13200" y="192037"/>
                    <a:pt x="18309" y="192605"/>
                  </a:cubicBezTo>
                  <a:cubicBezTo>
                    <a:pt x="76787" y="203969"/>
                    <a:pt x="135265" y="203969"/>
                    <a:pt x="193742" y="192605"/>
                  </a:cubicBezTo>
                  <a:cubicBezTo>
                    <a:pt x="198284" y="191469"/>
                    <a:pt x="202826" y="189197"/>
                    <a:pt x="206233" y="186356"/>
                  </a:cubicBezTo>
                  <a:cubicBezTo>
                    <a:pt x="207936" y="184651"/>
                    <a:pt x="209072" y="182947"/>
                    <a:pt x="210207" y="181242"/>
                  </a:cubicBezTo>
                  <a:cubicBezTo>
                    <a:pt x="211342" y="179538"/>
                    <a:pt x="211910" y="177265"/>
                    <a:pt x="212478" y="174993"/>
                  </a:cubicBezTo>
                  <a:cubicBezTo>
                    <a:pt x="213613" y="170447"/>
                    <a:pt x="213613" y="165334"/>
                    <a:pt x="212478" y="160789"/>
                  </a:cubicBezTo>
                  <a:cubicBezTo>
                    <a:pt x="193174" y="104541"/>
                    <a:pt x="163652" y="53407"/>
                    <a:pt x="125045" y="8522"/>
                  </a:cubicBezTo>
                  <a:cubicBezTo>
                    <a:pt x="120503" y="3409"/>
                    <a:pt x="113690" y="0"/>
                    <a:pt x="106878" y="0"/>
                  </a:cubicBezTo>
                  <a:cubicBezTo>
                    <a:pt x="100065" y="0"/>
                    <a:pt x="93252" y="2841"/>
                    <a:pt x="88710" y="8522"/>
                  </a:cubicBezTo>
                  <a:cubicBezTo>
                    <a:pt x="50104" y="53407"/>
                    <a:pt x="20581" y="104541"/>
                    <a:pt x="1277" y="160789"/>
                  </a:cubicBezTo>
                  <a:cubicBezTo>
                    <a:pt x="-426" y="165334"/>
                    <a:pt x="-426" y="170447"/>
                    <a:pt x="1277" y="174993"/>
                  </a:cubicBezTo>
                  <a:cubicBezTo>
                    <a:pt x="1277" y="177265"/>
                    <a:pt x="2413" y="178970"/>
                    <a:pt x="3548" y="181242"/>
                  </a:cubicBezTo>
                  <a:close/>
                </a:path>
              </a:pathLst>
            </a:custGeom>
            <a:solidFill>
              <a:srgbClr val="F80A6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1FB723D-552B-92C0-B9B2-79F80641564E}"/>
                </a:ext>
              </a:extLst>
            </p:cNvPr>
            <p:cNvSpPr txBox="1"/>
            <p:nvPr/>
          </p:nvSpPr>
          <p:spPr>
            <a:xfrm>
              <a:off x="2025925" y="2226497"/>
              <a:ext cx="687796" cy="646331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3600" b="1" noProof="1">
                  <a:solidFill>
                    <a:schemeClr val="bg1"/>
                  </a:solidFill>
                </a:rPr>
                <a:t>2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61033F6-2041-A8DB-26E8-F0CDE5717D62}"/>
                </a:ext>
              </a:extLst>
            </p:cNvPr>
            <p:cNvGrpSpPr/>
            <p:nvPr/>
          </p:nvGrpSpPr>
          <p:grpSpPr>
            <a:xfrm>
              <a:off x="1326068" y="3230029"/>
              <a:ext cx="2087511" cy="1659485"/>
              <a:chOff x="332936" y="2443100"/>
              <a:chExt cx="2926080" cy="165948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CD877E-8A3F-A6B5-1D17-6FBBFAD187B0}"/>
                  </a:ext>
                </a:extLst>
              </p:cNvPr>
              <p:cNvSpPr txBox="1"/>
              <p:nvPr/>
            </p:nvSpPr>
            <p:spPr>
              <a:xfrm>
                <a:off x="332936" y="2443100"/>
                <a:ext cx="2926080" cy="646331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:r>
                  <a:rPr lang="it-IT" b="1"/>
                  <a:t>Eventi Pubblici da Parte di un Ente</a:t>
                </a:r>
                <a:endParaRPr lang="it-IT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85F0E7-836B-2471-BAD6-C93E85EEF3C9}"/>
                  </a:ext>
                </a:extLst>
              </p:cNvPr>
              <p:cNvSpPr txBox="1"/>
              <p:nvPr/>
            </p:nvSpPr>
            <p:spPr>
              <a:xfrm>
                <a:off x="332936" y="3086922"/>
                <a:ext cx="2926080" cy="1015663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algn="ctr"/>
                <a:r>
                  <a:rPr lang="it-IT" sz="1200">
                    <a:latin typeface="Roboto" panose="02000000000000000000" pitchFamily="2" charset="0"/>
                    <a:ea typeface="Roboto" panose="02000000000000000000" pitchFamily="2" charset="0"/>
                  </a:rPr>
                  <a:t>Gli eventi organizzati da enti pubblici o organizzazioni possono essere visualizzati automaticamente nella schermata "Condivisa".</a:t>
                </a:r>
                <a:endParaRPr 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EECC37-8639-D8B9-8471-469A251F7063}"/>
              </a:ext>
            </a:extLst>
          </p:cNvPr>
          <p:cNvGrpSpPr/>
          <p:nvPr/>
        </p:nvGrpSpPr>
        <p:grpSpPr>
          <a:xfrm>
            <a:off x="6196149" y="2271335"/>
            <a:ext cx="2421556" cy="2869935"/>
            <a:chOff x="3800231" y="1834913"/>
            <a:chExt cx="2421556" cy="2869935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5C30D3FD-1340-DFE8-B9D6-B6BB79EFE884}"/>
                </a:ext>
              </a:extLst>
            </p:cNvPr>
            <p:cNvSpPr/>
            <p:nvPr/>
          </p:nvSpPr>
          <p:spPr>
            <a:xfrm>
              <a:off x="4218271" y="1834913"/>
              <a:ext cx="1248942" cy="1177505"/>
            </a:xfrm>
            <a:custGeom>
              <a:avLst/>
              <a:gdLst>
                <a:gd name="connsiteX0" fmla="*/ 1845 w 213329"/>
                <a:gd name="connsiteY0" fmla="*/ 181242 h 201127"/>
                <a:gd name="connsiteX1" fmla="*/ 5819 w 213329"/>
                <a:gd name="connsiteY1" fmla="*/ 186356 h 201127"/>
                <a:gd name="connsiteX2" fmla="*/ 18309 w 213329"/>
                <a:gd name="connsiteY2" fmla="*/ 192605 h 201127"/>
                <a:gd name="connsiteX3" fmla="*/ 193742 w 213329"/>
                <a:gd name="connsiteY3" fmla="*/ 192605 h 201127"/>
                <a:gd name="connsiteX4" fmla="*/ 206233 w 213329"/>
                <a:gd name="connsiteY4" fmla="*/ 186356 h 201127"/>
                <a:gd name="connsiteX5" fmla="*/ 210207 w 213329"/>
                <a:gd name="connsiteY5" fmla="*/ 181242 h 201127"/>
                <a:gd name="connsiteX6" fmla="*/ 212478 w 213329"/>
                <a:gd name="connsiteY6" fmla="*/ 174993 h 201127"/>
                <a:gd name="connsiteX7" fmla="*/ 212478 w 213329"/>
                <a:gd name="connsiteY7" fmla="*/ 160789 h 201127"/>
                <a:gd name="connsiteX8" fmla="*/ 125045 w 213329"/>
                <a:gd name="connsiteY8" fmla="*/ 8522 h 201127"/>
                <a:gd name="connsiteX9" fmla="*/ 106878 w 213329"/>
                <a:gd name="connsiteY9" fmla="*/ 0 h 201127"/>
                <a:gd name="connsiteX10" fmla="*/ 88710 w 213329"/>
                <a:gd name="connsiteY10" fmla="*/ 8522 h 201127"/>
                <a:gd name="connsiteX11" fmla="*/ 1277 w 213329"/>
                <a:gd name="connsiteY11" fmla="*/ 160789 h 201127"/>
                <a:gd name="connsiteX12" fmla="*/ 1277 w 213329"/>
                <a:gd name="connsiteY12" fmla="*/ 174993 h 201127"/>
                <a:gd name="connsiteX13" fmla="*/ 3548 w 213329"/>
                <a:gd name="connsiteY13" fmla="*/ 181242 h 20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329" h="201127">
                  <a:moveTo>
                    <a:pt x="1845" y="181242"/>
                  </a:moveTo>
                  <a:cubicBezTo>
                    <a:pt x="2981" y="182947"/>
                    <a:pt x="4684" y="185219"/>
                    <a:pt x="5819" y="186356"/>
                  </a:cubicBezTo>
                  <a:cubicBezTo>
                    <a:pt x="9226" y="189765"/>
                    <a:pt x="13200" y="192037"/>
                    <a:pt x="18309" y="192605"/>
                  </a:cubicBezTo>
                  <a:cubicBezTo>
                    <a:pt x="76787" y="203969"/>
                    <a:pt x="135265" y="203969"/>
                    <a:pt x="193742" y="192605"/>
                  </a:cubicBezTo>
                  <a:cubicBezTo>
                    <a:pt x="198284" y="191469"/>
                    <a:pt x="202826" y="189197"/>
                    <a:pt x="206233" y="186356"/>
                  </a:cubicBezTo>
                  <a:cubicBezTo>
                    <a:pt x="207936" y="184651"/>
                    <a:pt x="209072" y="182947"/>
                    <a:pt x="210207" y="181242"/>
                  </a:cubicBezTo>
                  <a:cubicBezTo>
                    <a:pt x="211342" y="179538"/>
                    <a:pt x="211910" y="177265"/>
                    <a:pt x="212478" y="174993"/>
                  </a:cubicBezTo>
                  <a:cubicBezTo>
                    <a:pt x="213613" y="170447"/>
                    <a:pt x="213613" y="165334"/>
                    <a:pt x="212478" y="160789"/>
                  </a:cubicBezTo>
                  <a:cubicBezTo>
                    <a:pt x="193174" y="104541"/>
                    <a:pt x="163652" y="53407"/>
                    <a:pt x="125045" y="8522"/>
                  </a:cubicBezTo>
                  <a:cubicBezTo>
                    <a:pt x="120503" y="3409"/>
                    <a:pt x="113690" y="0"/>
                    <a:pt x="106878" y="0"/>
                  </a:cubicBezTo>
                  <a:cubicBezTo>
                    <a:pt x="100065" y="0"/>
                    <a:pt x="93252" y="2841"/>
                    <a:pt x="88710" y="8522"/>
                  </a:cubicBezTo>
                  <a:cubicBezTo>
                    <a:pt x="50104" y="53407"/>
                    <a:pt x="20581" y="104541"/>
                    <a:pt x="1277" y="160789"/>
                  </a:cubicBezTo>
                  <a:cubicBezTo>
                    <a:pt x="-426" y="165334"/>
                    <a:pt x="-426" y="170447"/>
                    <a:pt x="1277" y="174993"/>
                  </a:cubicBezTo>
                  <a:cubicBezTo>
                    <a:pt x="1277" y="177265"/>
                    <a:pt x="2413" y="178970"/>
                    <a:pt x="3548" y="181242"/>
                  </a:cubicBezTo>
                  <a:close/>
                </a:path>
              </a:pathLst>
            </a:custGeom>
            <a:solidFill>
              <a:srgbClr val="F9CB3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708F1D-BC13-4BBB-AF4F-37185877260D}"/>
                </a:ext>
              </a:extLst>
            </p:cNvPr>
            <p:cNvSpPr txBox="1"/>
            <p:nvPr/>
          </p:nvSpPr>
          <p:spPr>
            <a:xfrm>
              <a:off x="4500088" y="2226496"/>
              <a:ext cx="687796" cy="646331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3600" b="1" noProof="1">
                  <a:solidFill>
                    <a:schemeClr val="bg1"/>
                  </a:solidFill>
                </a:rPr>
                <a:t>3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42E964A-A55A-CE51-AD94-24A4AAC0954A}"/>
                </a:ext>
              </a:extLst>
            </p:cNvPr>
            <p:cNvGrpSpPr/>
            <p:nvPr/>
          </p:nvGrpSpPr>
          <p:grpSpPr>
            <a:xfrm>
              <a:off x="3800231" y="3230029"/>
              <a:ext cx="2421556" cy="1474819"/>
              <a:chOff x="332936" y="2443100"/>
              <a:chExt cx="3394313" cy="1474819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9241CB-8D38-AF2C-C87A-0183C9220F55}"/>
                  </a:ext>
                </a:extLst>
              </p:cNvPr>
              <p:cNvSpPr txBox="1"/>
              <p:nvPr/>
            </p:nvSpPr>
            <p:spPr>
              <a:xfrm>
                <a:off x="332936" y="2443100"/>
                <a:ext cx="3394313" cy="646331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:r>
                  <a:rPr lang="it-IT" b="1"/>
                  <a:t>Condivisione Automatica delle Foto</a:t>
                </a:r>
                <a:endParaRPr lang="it-IT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187706-A183-8B49-AC95-BFF3AD3246EF}"/>
                  </a:ext>
                </a:extLst>
              </p:cNvPr>
              <p:cNvSpPr txBox="1"/>
              <p:nvPr/>
            </p:nvSpPr>
            <p:spPr>
              <a:xfrm>
                <a:off x="332936" y="3086922"/>
                <a:ext cx="2926080" cy="830997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algn="ctr"/>
                <a:r>
                  <a:rPr lang="it-IT" sz="1200">
                    <a:latin typeface="Roboto" panose="02000000000000000000" pitchFamily="2" charset="0"/>
                    <a:ea typeface="Roboto" panose="02000000000000000000" pitchFamily="2" charset="0"/>
                  </a:rPr>
                  <a:t>Integrare la funzionalità di caricamento automatico delle foto dalla galleria del dispositivo durante gli eventi.</a:t>
                </a:r>
                <a:endParaRPr 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F5D08D4-FCBE-F7E7-9396-06910E2078EB}"/>
              </a:ext>
            </a:extLst>
          </p:cNvPr>
          <p:cNvGrpSpPr/>
          <p:nvPr/>
        </p:nvGrpSpPr>
        <p:grpSpPr>
          <a:xfrm>
            <a:off x="9096136" y="2271335"/>
            <a:ext cx="2421556" cy="2685269"/>
            <a:chOff x="6298522" y="1834913"/>
            <a:chExt cx="2421556" cy="2685269"/>
          </a:xfrm>
        </p:grpSpPr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6C651E37-E74C-C260-4A80-3E9CB9270305}"/>
                </a:ext>
              </a:extLst>
            </p:cNvPr>
            <p:cNvSpPr/>
            <p:nvPr/>
          </p:nvSpPr>
          <p:spPr>
            <a:xfrm>
              <a:off x="6716562" y="1834913"/>
              <a:ext cx="1248942" cy="1177505"/>
            </a:xfrm>
            <a:custGeom>
              <a:avLst/>
              <a:gdLst>
                <a:gd name="connsiteX0" fmla="*/ 1845 w 213329"/>
                <a:gd name="connsiteY0" fmla="*/ 181242 h 201127"/>
                <a:gd name="connsiteX1" fmla="*/ 5819 w 213329"/>
                <a:gd name="connsiteY1" fmla="*/ 186356 h 201127"/>
                <a:gd name="connsiteX2" fmla="*/ 18309 w 213329"/>
                <a:gd name="connsiteY2" fmla="*/ 192605 h 201127"/>
                <a:gd name="connsiteX3" fmla="*/ 193742 w 213329"/>
                <a:gd name="connsiteY3" fmla="*/ 192605 h 201127"/>
                <a:gd name="connsiteX4" fmla="*/ 206233 w 213329"/>
                <a:gd name="connsiteY4" fmla="*/ 186356 h 201127"/>
                <a:gd name="connsiteX5" fmla="*/ 210207 w 213329"/>
                <a:gd name="connsiteY5" fmla="*/ 181242 h 201127"/>
                <a:gd name="connsiteX6" fmla="*/ 212478 w 213329"/>
                <a:gd name="connsiteY6" fmla="*/ 174993 h 201127"/>
                <a:gd name="connsiteX7" fmla="*/ 212478 w 213329"/>
                <a:gd name="connsiteY7" fmla="*/ 160789 h 201127"/>
                <a:gd name="connsiteX8" fmla="*/ 125045 w 213329"/>
                <a:gd name="connsiteY8" fmla="*/ 8522 h 201127"/>
                <a:gd name="connsiteX9" fmla="*/ 106878 w 213329"/>
                <a:gd name="connsiteY9" fmla="*/ 0 h 201127"/>
                <a:gd name="connsiteX10" fmla="*/ 88710 w 213329"/>
                <a:gd name="connsiteY10" fmla="*/ 8522 h 201127"/>
                <a:gd name="connsiteX11" fmla="*/ 1277 w 213329"/>
                <a:gd name="connsiteY11" fmla="*/ 160789 h 201127"/>
                <a:gd name="connsiteX12" fmla="*/ 1277 w 213329"/>
                <a:gd name="connsiteY12" fmla="*/ 174993 h 201127"/>
                <a:gd name="connsiteX13" fmla="*/ 3548 w 213329"/>
                <a:gd name="connsiteY13" fmla="*/ 181242 h 20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329" h="201127">
                  <a:moveTo>
                    <a:pt x="1845" y="181242"/>
                  </a:moveTo>
                  <a:cubicBezTo>
                    <a:pt x="2981" y="182947"/>
                    <a:pt x="4684" y="185219"/>
                    <a:pt x="5819" y="186356"/>
                  </a:cubicBezTo>
                  <a:cubicBezTo>
                    <a:pt x="9226" y="189765"/>
                    <a:pt x="13200" y="192037"/>
                    <a:pt x="18309" y="192605"/>
                  </a:cubicBezTo>
                  <a:cubicBezTo>
                    <a:pt x="76787" y="203969"/>
                    <a:pt x="135265" y="203969"/>
                    <a:pt x="193742" y="192605"/>
                  </a:cubicBezTo>
                  <a:cubicBezTo>
                    <a:pt x="198284" y="191469"/>
                    <a:pt x="202826" y="189197"/>
                    <a:pt x="206233" y="186356"/>
                  </a:cubicBezTo>
                  <a:cubicBezTo>
                    <a:pt x="207936" y="184651"/>
                    <a:pt x="209072" y="182947"/>
                    <a:pt x="210207" y="181242"/>
                  </a:cubicBezTo>
                  <a:cubicBezTo>
                    <a:pt x="211342" y="179538"/>
                    <a:pt x="211910" y="177265"/>
                    <a:pt x="212478" y="174993"/>
                  </a:cubicBezTo>
                  <a:cubicBezTo>
                    <a:pt x="213613" y="170447"/>
                    <a:pt x="213613" y="165334"/>
                    <a:pt x="212478" y="160789"/>
                  </a:cubicBezTo>
                  <a:cubicBezTo>
                    <a:pt x="193174" y="104541"/>
                    <a:pt x="163652" y="53407"/>
                    <a:pt x="125045" y="8522"/>
                  </a:cubicBezTo>
                  <a:cubicBezTo>
                    <a:pt x="120503" y="3409"/>
                    <a:pt x="113690" y="0"/>
                    <a:pt x="106878" y="0"/>
                  </a:cubicBezTo>
                  <a:cubicBezTo>
                    <a:pt x="100065" y="0"/>
                    <a:pt x="93252" y="2841"/>
                    <a:pt x="88710" y="8522"/>
                  </a:cubicBezTo>
                  <a:cubicBezTo>
                    <a:pt x="50104" y="53407"/>
                    <a:pt x="20581" y="104541"/>
                    <a:pt x="1277" y="160789"/>
                  </a:cubicBezTo>
                  <a:cubicBezTo>
                    <a:pt x="-426" y="165334"/>
                    <a:pt x="-426" y="170447"/>
                    <a:pt x="1277" y="174993"/>
                  </a:cubicBezTo>
                  <a:cubicBezTo>
                    <a:pt x="1277" y="177265"/>
                    <a:pt x="2413" y="178970"/>
                    <a:pt x="3548" y="181242"/>
                  </a:cubicBezTo>
                  <a:close/>
                </a:path>
              </a:pathLst>
            </a:custGeom>
            <a:solidFill>
              <a:srgbClr val="1DD9BD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A256E8D-2B7D-4390-1364-C53DABC5C0B8}"/>
                </a:ext>
              </a:extLst>
            </p:cNvPr>
            <p:cNvSpPr txBox="1"/>
            <p:nvPr/>
          </p:nvSpPr>
          <p:spPr>
            <a:xfrm>
              <a:off x="6998379" y="2228869"/>
              <a:ext cx="687796" cy="646331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3600" b="1" noProof="1">
                  <a:solidFill>
                    <a:schemeClr val="bg1"/>
                  </a:solidFill>
                </a:rPr>
                <a:t>4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B520C75-1272-0594-6C50-FD09BD7B1F35}"/>
                </a:ext>
              </a:extLst>
            </p:cNvPr>
            <p:cNvGrpSpPr/>
            <p:nvPr/>
          </p:nvGrpSpPr>
          <p:grpSpPr>
            <a:xfrm>
              <a:off x="6298522" y="3328878"/>
              <a:ext cx="2421556" cy="1191304"/>
              <a:chOff x="332936" y="2240496"/>
              <a:chExt cx="3394313" cy="1191304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F4E85B5-4E04-0E05-158C-31F8E5CA54FB}"/>
                  </a:ext>
                </a:extLst>
              </p:cNvPr>
              <p:cNvSpPr txBox="1"/>
              <p:nvPr/>
            </p:nvSpPr>
            <p:spPr>
              <a:xfrm>
                <a:off x="332936" y="2240496"/>
                <a:ext cx="3394313" cy="369332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:r>
                  <a:rPr lang="en-US" b="1"/>
                  <a:t>Creazione di </a:t>
                </a:r>
                <a:r>
                  <a:rPr lang="en-US" b="1" err="1"/>
                  <a:t>Gruppi</a:t>
                </a:r>
                <a:endParaRPr 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D66BA5-3888-5521-9BB4-CD04DA01E1C9}"/>
                  </a:ext>
                </a:extLst>
              </p:cNvPr>
              <p:cNvSpPr txBox="1"/>
              <p:nvPr/>
            </p:nvSpPr>
            <p:spPr>
              <a:xfrm>
                <a:off x="338799" y="2785469"/>
                <a:ext cx="2926080" cy="646331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algn="ctr"/>
                <a:r>
                  <a:rPr lang="it-IT" sz="1200" noProof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Possibilità di creare gruppi per la condivisione semplificata degli eventi.</a:t>
                </a:r>
                <a:endParaRPr 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9553965-FDBF-CAD3-46DF-B2E1FE93037C}"/>
              </a:ext>
            </a:extLst>
          </p:cNvPr>
          <p:cNvGrpSpPr/>
          <p:nvPr/>
        </p:nvGrpSpPr>
        <p:grpSpPr>
          <a:xfrm>
            <a:off x="693097" y="2285200"/>
            <a:ext cx="2087511" cy="3239267"/>
            <a:chOff x="1326068" y="1834913"/>
            <a:chExt cx="2087511" cy="3239267"/>
          </a:xfrm>
        </p:grpSpPr>
        <p:sp>
          <p:nvSpPr>
            <p:cNvPr id="28" name="Freeform 4">
              <a:extLst>
                <a:ext uri="{FF2B5EF4-FFF2-40B4-BE49-F238E27FC236}">
                  <a16:creationId xmlns:a16="http://schemas.microsoft.com/office/drawing/2014/main" id="{615A50FE-937C-2012-081A-AE8E8A2A9C98}"/>
                </a:ext>
              </a:extLst>
            </p:cNvPr>
            <p:cNvSpPr/>
            <p:nvPr/>
          </p:nvSpPr>
          <p:spPr>
            <a:xfrm>
              <a:off x="1744108" y="1834913"/>
              <a:ext cx="1248942" cy="1177505"/>
            </a:xfrm>
            <a:custGeom>
              <a:avLst/>
              <a:gdLst>
                <a:gd name="connsiteX0" fmla="*/ 1845 w 213329"/>
                <a:gd name="connsiteY0" fmla="*/ 181242 h 201127"/>
                <a:gd name="connsiteX1" fmla="*/ 5819 w 213329"/>
                <a:gd name="connsiteY1" fmla="*/ 186356 h 201127"/>
                <a:gd name="connsiteX2" fmla="*/ 18309 w 213329"/>
                <a:gd name="connsiteY2" fmla="*/ 192605 h 201127"/>
                <a:gd name="connsiteX3" fmla="*/ 193742 w 213329"/>
                <a:gd name="connsiteY3" fmla="*/ 192605 h 201127"/>
                <a:gd name="connsiteX4" fmla="*/ 206233 w 213329"/>
                <a:gd name="connsiteY4" fmla="*/ 186356 h 201127"/>
                <a:gd name="connsiteX5" fmla="*/ 210207 w 213329"/>
                <a:gd name="connsiteY5" fmla="*/ 181242 h 201127"/>
                <a:gd name="connsiteX6" fmla="*/ 212478 w 213329"/>
                <a:gd name="connsiteY6" fmla="*/ 174993 h 201127"/>
                <a:gd name="connsiteX7" fmla="*/ 212478 w 213329"/>
                <a:gd name="connsiteY7" fmla="*/ 160789 h 201127"/>
                <a:gd name="connsiteX8" fmla="*/ 125045 w 213329"/>
                <a:gd name="connsiteY8" fmla="*/ 8522 h 201127"/>
                <a:gd name="connsiteX9" fmla="*/ 106878 w 213329"/>
                <a:gd name="connsiteY9" fmla="*/ 0 h 201127"/>
                <a:gd name="connsiteX10" fmla="*/ 88710 w 213329"/>
                <a:gd name="connsiteY10" fmla="*/ 8522 h 201127"/>
                <a:gd name="connsiteX11" fmla="*/ 1277 w 213329"/>
                <a:gd name="connsiteY11" fmla="*/ 160789 h 201127"/>
                <a:gd name="connsiteX12" fmla="*/ 1277 w 213329"/>
                <a:gd name="connsiteY12" fmla="*/ 174993 h 201127"/>
                <a:gd name="connsiteX13" fmla="*/ 3548 w 213329"/>
                <a:gd name="connsiteY13" fmla="*/ 181242 h 20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329" h="201127">
                  <a:moveTo>
                    <a:pt x="1845" y="181242"/>
                  </a:moveTo>
                  <a:cubicBezTo>
                    <a:pt x="2981" y="182947"/>
                    <a:pt x="4684" y="185219"/>
                    <a:pt x="5819" y="186356"/>
                  </a:cubicBezTo>
                  <a:cubicBezTo>
                    <a:pt x="9226" y="189765"/>
                    <a:pt x="13200" y="192037"/>
                    <a:pt x="18309" y="192605"/>
                  </a:cubicBezTo>
                  <a:cubicBezTo>
                    <a:pt x="76787" y="203969"/>
                    <a:pt x="135265" y="203969"/>
                    <a:pt x="193742" y="192605"/>
                  </a:cubicBezTo>
                  <a:cubicBezTo>
                    <a:pt x="198284" y="191469"/>
                    <a:pt x="202826" y="189197"/>
                    <a:pt x="206233" y="186356"/>
                  </a:cubicBezTo>
                  <a:cubicBezTo>
                    <a:pt x="207936" y="184651"/>
                    <a:pt x="209072" y="182947"/>
                    <a:pt x="210207" y="181242"/>
                  </a:cubicBezTo>
                  <a:cubicBezTo>
                    <a:pt x="211342" y="179538"/>
                    <a:pt x="211910" y="177265"/>
                    <a:pt x="212478" y="174993"/>
                  </a:cubicBezTo>
                  <a:cubicBezTo>
                    <a:pt x="213613" y="170447"/>
                    <a:pt x="213613" y="165334"/>
                    <a:pt x="212478" y="160789"/>
                  </a:cubicBezTo>
                  <a:cubicBezTo>
                    <a:pt x="193174" y="104541"/>
                    <a:pt x="163652" y="53407"/>
                    <a:pt x="125045" y="8522"/>
                  </a:cubicBezTo>
                  <a:cubicBezTo>
                    <a:pt x="120503" y="3409"/>
                    <a:pt x="113690" y="0"/>
                    <a:pt x="106878" y="0"/>
                  </a:cubicBezTo>
                  <a:cubicBezTo>
                    <a:pt x="100065" y="0"/>
                    <a:pt x="93252" y="2841"/>
                    <a:pt x="88710" y="8522"/>
                  </a:cubicBezTo>
                  <a:cubicBezTo>
                    <a:pt x="50104" y="53407"/>
                    <a:pt x="20581" y="104541"/>
                    <a:pt x="1277" y="160789"/>
                  </a:cubicBezTo>
                  <a:cubicBezTo>
                    <a:pt x="-426" y="165334"/>
                    <a:pt x="-426" y="170447"/>
                    <a:pt x="1277" y="174993"/>
                  </a:cubicBezTo>
                  <a:cubicBezTo>
                    <a:pt x="1277" y="177265"/>
                    <a:pt x="2413" y="178970"/>
                    <a:pt x="3548" y="181242"/>
                  </a:cubicBezTo>
                  <a:close/>
                </a:path>
              </a:pathLst>
            </a:custGeom>
            <a:solidFill>
              <a:srgbClr val="050F2E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485C6B2-D05C-70BE-9181-93E608E9E231}"/>
                </a:ext>
              </a:extLst>
            </p:cNvPr>
            <p:cNvSpPr txBox="1"/>
            <p:nvPr/>
          </p:nvSpPr>
          <p:spPr>
            <a:xfrm>
              <a:off x="2025925" y="2226497"/>
              <a:ext cx="687796" cy="646331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3600" b="1" noProof="1">
                  <a:solidFill>
                    <a:schemeClr val="bg1"/>
                  </a:solidFill>
                </a:rPr>
                <a:t>1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FB1FC17-074F-45A0-F9CA-425F5AFE8F30}"/>
                </a:ext>
              </a:extLst>
            </p:cNvPr>
            <p:cNvGrpSpPr/>
            <p:nvPr/>
          </p:nvGrpSpPr>
          <p:grpSpPr>
            <a:xfrm>
              <a:off x="1326068" y="3230029"/>
              <a:ext cx="2087511" cy="1844151"/>
              <a:chOff x="332936" y="2443100"/>
              <a:chExt cx="2926080" cy="1844151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AAD5AC8-C62A-F8A1-D4B7-D825FA00187E}"/>
                  </a:ext>
                </a:extLst>
              </p:cNvPr>
              <p:cNvSpPr txBox="1"/>
              <p:nvPr/>
            </p:nvSpPr>
            <p:spPr>
              <a:xfrm>
                <a:off x="332936" y="2443100"/>
                <a:ext cx="2926080" cy="646331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:r>
                  <a:rPr lang="en-GB" b="1"/>
                  <a:t>A</a:t>
                </a:r>
                <a:r>
                  <a:rPr lang="it-IT" b="1" err="1"/>
                  <a:t>ggiornamenti</a:t>
                </a:r>
                <a:r>
                  <a:rPr lang="it-IT" b="1"/>
                  <a:t> in tempo reale</a:t>
                </a:r>
                <a:endParaRPr lang="it-IT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3BBA58C-8666-49A2-5D97-96DEC3FCD77F}"/>
                  </a:ext>
                </a:extLst>
              </p:cNvPr>
              <p:cNvSpPr txBox="1"/>
              <p:nvPr/>
            </p:nvSpPr>
            <p:spPr>
              <a:xfrm>
                <a:off x="332936" y="3086922"/>
                <a:ext cx="2926080" cy="1200329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algn="ctr"/>
                <a:r>
                  <a:rPr lang="en-GB" sz="1200" noProof="1">
                    <a:latin typeface="Roboto" panose="02000000000000000000" pitchFamily="2" charset="0"/>
                    <a:ea typeface="Roboto" panose="02000000000000000000" pitchFamily="2" charset="0"/>
                  </a:rPr>
                  <a:t>L</a:t>
                </a:r>
                <a:r>
                  <a:rPr lang="it-IT" sz="1200" noProof="1">
                    <a:latin typeface="Roboto" panose="02000000000000000000" pitchFamily="2" charset="0"/>
                    <a:ea typeface="Roboto" panose="02000000000000000000" pitchFamily="2" charset="0"/>
                  </a:rPr>
                  <a:t>e modifiche ad un evento vengono visualizzate in tempo reale a chiunque sia stato condiviso l’evento, utilizzando il notification hub, attraverso notifiche push.</a:t>
                </a:r>
                <a:endParaRPr lang="en-US" sz="1200" noProof="1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52646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EDB1E60-9635-F4B9-D91A-D9D26D51B94C}"/>
              </a:ext>
            </a:extLst>
          </p:cNvPr>
          <p:cNvSpPr/>
          <p:nvPr/>
        </p:nvSpPr>
        <p:spPr>
          <a:xfrm>
            <a:off x="0" y="0"/>
            <a:ext cx="12280490" cy="6931742"/>
          </a:xfrm>
          <a:prstGeom prst="rect">
            <a:avLst/>
          </a:prstGeom>
          <a:solidFill>
            <a:srgbClr val="050F2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pic>
        <p:nvPicPr>
          <p:cNvPr id="9" name="Picture 8" descr="A logo with a person in the middle&#10;&#10;Description automatically generated">
            <a:extLst>
              <a:ext uri="{FF2B5EF4-FFF2-40B4-BE49-F238E27FC236}">
                <a16:creationId xmlns:a16="http://schemas.microsoft.com/office/drawing/2014/main" id="{64C1D47D-D0C9-32F9-C3B6-BF214DCB9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01" y="1146846"/>
            <a:ext cx="3623998" cy="36239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4ADC1C-23F3-5BFA-D40E-3497F82EA063}"/>
              </a:ext>
            </a:extLst>
          </p:cNvPr>
          <p:cNvSpPr txBox="1"/>
          <p:nvPr/>
        </p:nvSpPr>
        <p:spPr>
          <a:xfrm>
            <a:off x="2480180" y="3681468"/>
            <a:ext cx="723163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b="1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Demo</a:t>
            </a:r>
            <a:endParaRPr lang="en-US" sz="880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9677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EDB1E60-9635-F4B9-D91A-D9D26D51B94C}"/>
              </a:ext>
            </a:extLst>
          </p:cNvPr>
          <p:cNvSpPr/>
          <p:nvPr/>
        </p:nvSpPr>
        <p:spPr>
          <a:xfrm>
            <a:off x="0" y="0"/>
            <a:ext cx="12280490" cy="6931742"/>
          </a:xfrm>
          <a:prstGeom prst="rect">
            <a:avLst/>
          </a:prstGeom>
          <a:solidFill>
            <a:srgbClr val="050F2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pic>
        <p:nvPicPr>
          <p:cNvPr id="3" name="WYD_demo">
            <a:hlinkClick r:id="" action="ppaction://media"/>
            <a:extLst>
              <a:ext uri="{FF2B5EF4-FFF2-40B4-BE49-F238E27FC236}">
                <a16:creationId xmlns:a16="http://schemas.microsoft.com/office/drawing/2014/main" id="{DCD45C9D-CC25-B0FC-86B0-B36A5CBF32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1276" y="487705"/>
            <a:ext cx="10457938" cy="588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3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EDB1E60-9635-F4B9-D91A-D9D26D51B94C}"/>
              </a:ext>
            </a:extLst>
          </p:cNvPr>
          <p:cNvSpPr/>
          <p:nvPr/>
        </p:nvSpPr>
        <p:spPr>
          <a:xfrm>
            <a:off x="0" y="0"/>
            <a:ext cx="12280490" cy="6931742"/>
          </a:xfrm>
          <a:prstGeom prst="rect">
            <a:avLst/>
          </a:prstGeom>
          <a:solidFill>
            <a:srgbClr val="050F2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pic>
        <p:nvPicPr>
          <p:cNvPr id="9" name="Picture 8" descr="A logo with a person in the middle&#10;&#10;Description automatically generated">
            <a:extLst>
              <a:ext uri="{FF2B5EF4-FFF2-40B4-BE49-F238E27FC236}">
                <a16:creationId xmlns:a16="http://schemas.microsoft.com/office/drawing/2014/main" id="{64C1D47D-D0C9-32F9-C3B6-BF214DCB9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009" y="1396179"/>
            <a:ext cx="4856471" cy="485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4952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0E394CA-BB19-30A6-E0F4-D14122C63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006" y="1214906"/>
            <a:ext cx="5692419" cy="552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ubtitle 2">
            <a:extLst>
              <a:ext uri="{FF2B5EF4-FFF2-40B4-BE49-F238E27FC236}">
                <a16:creationId xmlns:a16="http://schemas.microsoft.com/office/drawing/2014/main" id="{E4AA372D-2AE1-F38C-86D5-024989B30EA7}"/>
              </a:ext>
            </a:extLst>
          </p:cNvPr>
          <p:cNvSpPr txBox="1">
            <a:spLocks/>
          </p:cNvSpPr>
          <p:nvPr/>
        </p:nvSpPr>
        <p:spPr>
          <a:xfrm>
            <a:off x="1684457" y="1940399"/>
            <a:ext cx="3553188" cy="3910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>
                <a:latin typeface="Roboto" panose="02000000000000000000" pitchFamily="2" charset="0"/>
                <a:ea typeface="Roboto" panose="02000000000000000000" pitchFamily="2" charset="0"/>
              </a:rPr>
              <a:t>2) </a:t>
            </a:r>
            <a:r>
              <a:rPr lang="en-US" sz="2800" b="1" err="1">
                <a:latin typeface="Roboto" panose="02000000000000000000" pitchFamily="2" charset="0"/>
                <a:ea typeface="Roboto" panose="02000000000000000000" pitchFamily="2" charset="0"/>
              </a:rPr>
              <a:t>Eventi</a:t>
            </a:r>
            <a:r>
              <a:rPr lang="en-US" sz="2800" b="1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err="1">
                <a:latin typeface="Roboto" panose="02000000000000000000" pitchFamily="2" charset="0"/>
                <a:ea typeface="Roboto" panose="02000000000000000000" pitchFamily="2" charset="0"/>
              </a:rPr>
              <a:t>Condivisi</a:t>
            </a:r>
            <a:endParaRPr lang="en-US" sz="2800" b="1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n-US" sz="1700" b="1">
                <a:latin typeface="Roboto" panose="02000000000000000000" pitchFamily="2" charset="0"/>
                <a:ea typeface="Roboto" panose="02000000000000000000" pitchFamily="2" charset="0"/>
              </a:rPr>
              <a:t>#Events Page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700" err="1">
                <a:latin typeface="Roboto" panose="02000000000000000000" pitchFamily="2" charset="0"/>
                <a:ea typeface="Roboto" panose="02000000000000000000" pitchFamily="2" charset="0"/>
              </a:rPr>
              <a:t>Mostra</a:t>
            </a:r>
            <a:r>
              <a:rPr lang="en-US" sz="17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err="1">
                <a:latin typeface="Roboto" panose="02000000000000000000" pitchFamily="2" charset="0"/>
                <a:ea typeface="Roboto" panose="02000000000000000000" pitchFamily="2" charset="0"/>
              </a:rPr>
              <a:t>eventi</a:t>
            </a:r>
            <a:r>
              <a:rPr lang="en-US" sz="17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err="1">
                <a:latin typeface="Roboto" panose="02000000000000000000" pitchFamily="2" charset="0"/>
                <a:ea typeface="Roboto" panose="02000000000000000000" pitchFamily="2" charset="0"/>
              </a:rPr>
              <a:t>condivisi</a:t>
            </a:r>
            <a:r>
              <a:rPr lang="en-US" sz="17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err="1">
                <a:latin typeface="Roboto" panose="02000000000000000000" pitchFamily="2" charset="0"/>
                <a:ea typeface="Roboto" panose="02000000000000000000" pitchFamily="2" charset="0"/>
              </a:rPr>
              <a:t>disponibili</a:t>
            </a:r>
            <a:r>
              <a:rPr lang="en-US" sz="1700">
                <a:latin typeface="Roboto" panose="02000000000000000000" pitchFamily="2" charset="0"/>
                <a:ea typeface="Roboto" panose="02000000000000000000" pitchFamily="2" charset="0"/>
              </a:rPr>
              <a:t> per la </a:t>
            </a:r>
            <a:r>
              <a:rPr lang="en-US" sz="1700" err="1">
                <a:latin typeface="Roboto" panose="02000000000000000000" pitchFamily="2" charset="0"/>
                <a:ea typeface="Roboto" panose="02000000000000000000" pitchFamily="2" charset="0"/>
              </a:rPr>
              <a:t>partecipazione</a:t>
            </a:r>
            <a:endParaRPr lang="en-US" sz="17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700" err="1">
                <a:latin typeface="Roboto" panose="02000000000000000000" pitchFamily="2" charset="0"/>
                <a:ea typeface="Roboto" panose="02000000000000000000" pitchFamily="2" charset="0"/>
              </a:rPr>
              <a:t>Facilita</a:t>
            </a:r>
            <a:r>
              <a:rPr lang="en-US" sz="17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err="1">
                <a:latin typeface="Roboto" panose="02000000000000000000" pitchFamily="2" charset="0"/>
                <a:ea typeface="Roboto" panose="02000000000000000000" pitchFamily="2" charset="0"/>
              </a:rPr>
              <a:t>l'organizzazione</a:t>
            </a:r>
            <a:r>
              <a:rPr lang="en-US" sz="1700">
                <a:latin typeface="Roboto" panose="02000000000000000000" pitchFamily="2" charset="0"/>
                <a:ea typeface="Roboto" panose="02000000000000000000" pitchFamily="2" charset="0"/>
              </a:rPr>
              <a:t> di </a:t>
            </a:r>
            <a:r>
              <a:rPr lang="en-US" sz="1700" err="1">
                <a:latin typeface="Roboto" panose="02000000000000000000" pitchFamily="2" charset="0"/>
                <a:ea typeface="Roboto" panose="02000000000000000000" pitchFamily="2" charset="0"/>
              </a:rPr>
              <a:t>attività</a:t>
            </a:r>
            <a:r>
              <a:rPr lang="en-US" sz="17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err="1">
                <a:latin typeface="Roboto" panose="02000000000000000000" pitchFamily="2" charset="0"/>
                <a:ea typeface="Roboto" panose="02000000000000000000" pitchFamily="2" charset="0"/>
              </a:rPr>
              <a:t>sociali</a:t>
            </a:r>
            <a:r>
              <a:rPr lang="en-US" sz="1700">
                <a:latin typeface="Roboto" panose="02000000000000000000" pitchFamily="2" charset="0"/>
                <a:ea typeface="Roboto" panose="02000000000000000000" pitchFamily="2" charset="0"/>
              </a:rPr>
              <a:t> e </a:t>
            </a:r>
            <a:r>
              <a:rPr lang="en-US" sz="1700" err="1">
                <a:latin typeface="Roboto" panose="02000000000000000000" pitchFamily="2" charset="0"/>
                <a:ea typeface="Roboto" panose="02000000000000000000" pitchFamily="2" charset="0"/>
              </a:rPr>
              <a:t>comunitarie</a:t>
            </a:r>
            <a:endParaRPr lang="en-US" sz="17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17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606D20-A1EA-920A-9ECF-3F4F36CB790F}"/>
              </a:ext>
            </a:extLst>
          </p:cNvPr>
          <p:cNvSpPr/>
          <p:nvPr/>
        </p:nvSpPr>
        <p:spPr>
          <a:xfrm rot="10800000">
            <a:off x="1787882" y="2414426"/>
            <a:ext cx="3295144" cy="45719"/>
          </a:xfrm>
          <a:prstGeom prst="rect">
            <a:avLst/>
          </a:prstGeom>
          <a:solidFill>
            <a:srgbClr val="F80A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26E0B4-E485-A40C-898D-25263829AA4F}"/>
              </a:ext>
            </a:extLst>
          </p:cNvPr>
          <p:cNvSpPr/>
          <p:nvPr/>
        </p:nvSpPr>
        <p:spPr>
          <a:xfrm flipV="1">
            <a:off x="-9987610" y="6585159"/>
            <a:ext cx="22179610" cy="760310"/>
          </a:xfrm>
          <a:prstGeom prst="rect">
            <a:avLst/>
          </a:prstGeom>
          <a:solidFill>
            <a:srgbClr val="050F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ED21DB-7BB0-C591-4A96-53AB0FCFA6B5}"/>
              </a:ext>
            </a:extLst>
          </p:cNvPr>
          <p:cNvSpPr/>
          <p:nvPr/>
        </p:nvSpPr>
        <p:spPr>
          <a:xfrm>
            <a:off x="-2244436" y="0"/>
            <a:ext cx="14524926" cy="1214906"/>
          </a:xfrm>
          <a:prstGeom prst="rect">
            <a:avLst/>
          </a:prstGeom>
          <a:solidFill>
            <a:srgbClr val="050F2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1150D39-504C-C312-3EE4-6B4A031409B0}"/>
              </a:ext>
            </a:extLst>
          </p:cNvPr>
          <p:cNvSpPr txBox="1">
            <a:spLocks/>
          </p:cNvSpPr>
          <p:nvPr/>
        </p:nvSpPr>
        <p:spPr>
          <a:xfrm>
            <a:off x="1884188" y="-978616"/>
            <a:ext cx="7664245" cy="19572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FUNZIONALITA’ PRINCIPALI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044649F-23A3-32EB-FE5B-32C3E02ECF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7"/>
          <a:stretch/>
        </p:blipFill>
        <p:spPr bwMode="auto">
          <a:xfrm>
            <a:off x="1787882" y="4007256"/>
            <a:ext cx="2221967" cy="184376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C9DA3DA-4439-CE68-5600-320C44275268}"/>
              </a:ext>
            </a:extLst>
          </p:cNvPr>
          <p:cNvSpPr/>
          <p:nvPr/>
        </p:nvSpPr>
        <p:spPr>
          <a:xfrm flipV="1">
            <a:off x="6455364" y="6470130"/>
            <a:ext cx="6493457" cy="80755"/>
          </a:xfrm>
          <a:prstGeom prst="rect">
            <a:avLst/>
          </a:prstGeom>
          <a:solidFill>
            <a:srgbClr val="F80A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818E9E-6EB8-3275-B8FD-715B9524A1FF}"/>
              </a:ext>
            </a:extLst>
          </p:cNvPr>
          <p:cNvSpPr/>
          <p:nvPr/>
        </p:nvSpPr>
        <p:spPr>
          <a:xfrm flipV="1">
            <a:off x="8267006" y="6348869"/>
            <a:ext cx="6493457" cy="80755"/>
          </a:xfrm>
          <a:prstGeom prst="rect">
            <a:avLst/>
          </a:prstGeom>
          <a:solidFill>
            <a:srgbClr val="1DD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3183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9" name="Rectangle 2078">
            <a:extLst>
              <a:ext uri="{FF2B5EF4-FFF2-40B4-BE49-F238E27FC236}">
                <a16:creationId xmlns:a16="http://schemas.microsoft.com/office/drawing/2014/main" id="{8930EBA3-4D2E-42E8-B828-834555328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CDDB3CC-692C-1DC6-F309-0D88D202D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1017" y="1797954"/>
            <a:ext cx="5343752" cy="4555547"/>
          </a:xfrm>
          <a:custGeom>
            <a:avLst/>
            <a:gdLst/>
            <a:ahLst/>
            <a:cxnLst/>
            <a:rect l="l" t="t" r="r" b="b"/>
            <a:pathLst>
              <a:path w="6094252" h="6857998">
                <a:moveTo>
                  <a:pt x="0" y="0"/>
                </a:moveTo>
                <a:lnTo>
                  <a:pt x="5898122" y="0"/>
                </a:lnTo>
                <a:cubicBezTo>
                  <a:pt x="6006442" y="0"/>
                  <a:pt x="6094252" y="87810"/>
                  <a:pt x="6094252" y="196130"/>
                </a:cubicBezTo>
                <a:lnTo>
                  <a:pt x="6094252" y="6661869"/>
                </a:lnTo>
                <a:cubicBezTo>
                  <a:pt x="6094252" y="6756649"/>
                  <a:pt x="6027023" y="6835726"/>
                  <a:pt x="5937649" y="6854015"/>
                </a:cubicBezTo>
                <a:lnTo>
                  <a:pt x="5898132" y="6857998"/>
                </a:lnTo>
                <a:lnTo>
                  <a:pt x="0" y="68579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1" name="Arc 2080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83" name="Oval 2082">
            <a:extLst>
              <a:ext uri="{FF2B5EF4-FFF2-40B4-BE49-F238E27FC236}">
                <a16:creationId xmlns:a16="http://schemas.microsoft.com/office/drawing/2014/main" id="{528AA953-F4F9-4DC5-97C7-491F4AF93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079" y="5607717"/>
            <a:ext cx="513442" cy="4995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B3849D-485B-958E-2B2C-B695AE5D70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82985" y="1535495"/>
            <a:ext cx="5130798" cy="4617589"/>
          </a:xfrm>
        </p:spPr>
        <p:txBody>
          <a:bodyPr>
            <a:normAutofit lnSpcReduction="10000"/>
          </a:bodyPr>
          <a:lstStyle/>
          <a:p>
            <a:pPr algn="l"/>
            <a:r>
              <a:rPr lang="it-IT" sz="2000" b="1"/>
              <a:t>Componenti Principali</a:t>
            </a:r>
            <a:r>
              <a:rPr lang="it-IT" sz="2000"/>
              <a:t>: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it-IT" sz="2000" err="1"/>
              <a:t>Backend</a:t>
            </a:r>
            <a:endParaRPr lang="it-IT" sz="2000"/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it-IT" sz="2000" err="1"/>
              <a:t>Frontend</a:t>
            </a:r>
            <a:endParaRPr lang="it-IT" sz="2000"/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it-IT" sz="2000"/>
              <a:t>Database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endParaRPr lang="it-IT" sz="2000"/>
          </a:p>
          <a:p>
            <a:pPr algn="l"/>
            <a:r>
              <a:rPr lang="it-IT" sz="1600" b="1" err="1"/>
              <a:t>Frontend</a:t>
            </a:r>
            <a:r>
              <a:rPr lang="it-IT" sz="1600"/>
              <a:t>: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it-IT" sz="1600"/>
              <a:t>Web app statica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it-IT" sz="1600"/>
              <a:t>Nessun mantenimento di stato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it-IT" sz="1600"/>
              <a:t>Scambio di informazioni tramite richieste AJAX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endParaRPr lang="it-IT" sz="2000"/>
          </a:p>
          <a:p>
            <a:pPr algn="l"/>
            <a:r>
              <a:rPr lang="it-IT" sz="1600" b="1" err="1"/>
              <a:t>Backend</a:t>
            </a:r>
            <a:r>
              <a:rPr lang="it-IT" sz="1600"/>
              <a:t>: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it-IT" sz="1600"/>
              <a:t>Implementato con Azure </a:t>
            </a:r>
            <a:r>
              <a:rPr lang="it-IT" sz="1600" err="1"/>
              <a:t>Functions</a:t>
            </a:r>
            <a:r>
              <a:rPr lang="it-IT" sz="1600"/>
              <a:t> che gestisce la logica applicativa e permette il recupero </a:t>
            </a:r>
            <a:br>
              <a:rPr lang="it-IT" sz="1600"/>
            </a:br>
            <a:r>
              <a:rPr lang="it-IT" sz="1600"/>
              <a:t>dati dal database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endParaRPr lang="it-IT" sz="200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2963A79-1751-A9C1-C2CA-93CF9F4308DB}"/>
              </a:ext>
            </a:extLst>
          </p:cNvPr>
          <p:cNvSpPr txBox="1">
            <a:spLocks/>
          </p:cNvSpPr>
          <p:nvPr/>
        </p:nvSpPr>
        <p:spPr>
          <a:xfrm>
            <a:off x="1884188" y="-978616"/>
            <a:ext cx="7664245" cy="19572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STRUTTURA GENERALE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DAA567-740B-7C24-4046-942FC090F886}"/>
              </a:ext>
            </a:extLst>
          </p:cNvPr>
          <p:cNvSpPr/>
          <p:nvPr/>
        </p:nvSpPr>
        <p:spPr>
          <a:xfrm flipV="1">
            <a:off x="6455364" y="6470130"/>
            <a:ext cx="6493457" cy="80755"/>
          </a:xfrm>
          <a:prstGeom prst="rect">
            <a:avLst/>
          </a:prstGeom>
          <a:solidFill>
            <a:srgbClr val="F80A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04C569-C8B0-EE27-1C62-ABA57CFB1655}"/>
              </a:ext>
            </a:extLst>
          </p:cNvPr>
          <p:cNvSpPr/>
          <p:nvPr/>
        </p:nvSpPr>
        <p:spPr>
          <a:xfrm flipV="1">
            <a:off x="0" y="6585159"/>
            <a:ext cx="12630778" cy="760310"/>
          </a:xfrm>
          <a:prstGeom prst="rect">
            <a:avLst/>
          </a:prstGeom>
          <a:solidFill>
            <a:srgbClr val="050F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59E6A1-D906-3D1C-A828-71719A2419C8}"/>
              </a:ext>
            </a:extLst>
          </p:cNvPr>
          <p:cNvSpPr/>
          <p:nvPr/>
        </p:nvSpPr>
        <p:spPr>
          <a:xfrm>
            <a:off x="-2244436" y="0"/>
            <a:ext cx="15193257" cy="1214906"/>
          </a:xfrm>
          <a:prstGeom prst="rect">
            <a:avLst/>
          </a:prstGeom>
          <a:solidFill>
            <a:srgbClr val="050F2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31BCD9-B9D3-D9A6-6844-DBC13CB3CD52}"/>
              </a:ext>
            </a:extLst>
          </p:cNvPr>
          <p:cNvSpPr/>
          <p:nvPr/>
        </p:nvSpPr>
        <p:spPr>
          <a:xfrm flipV="1">
            <a:off x="8267006" y="6348869"/>
            <a:ext cx="6493457" cy="80755"/>
          </a:xfrm>
          <a:prstGeom prst="rect">
            <a:avLst/>
          </a:prstGeom>
          <a:solidFill>
            <a:srgbClr val="1DD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2A28034-D648-0680-F181-5FE7C9268044}"/>
              </a:ext>
            </a:extLst>
          </p:cNvPr>
          <p:cNvSpPr txBox="1">
            <a:spLocks/>
          </p:cNvSpPr>
          <p:nvPr/>
        </p:nvSpPr>
        <p:spPr>
          <a:xfrm>
            <a:off x="2036588" y="-826216"/>
            <a:ext cx="7664245" cy="19572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STRUTTURA GENERALE</a:t>
            </a:r>
          </a:p>
        </p:txBody>
      </p:sp>
    </p:spTree>
    <p:extLst>
      <p:ext uri="{BB962C8B-B14F-4D97-AF65-F5344CB8AC3E}">
        <p14:creationId xmlns:p14="http://schemas.microsoft.com/office/powerpoint/2010/main" val="8338953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EDB1E60-9635-F4B9-D91A-D9D26D51B94C}"/>
              </a:ext>
            </a:extLst>
          </p:cNvPr>
          <p:cNvSpPr/>
          <p:nvPr/>
        </p:nvSpPr>
        <p:spPr>
          <a:xfrm>
            <a:off x="0" y="0"/>
            <a:ext cx="12280490" cy="6931742"/>
          </a:xfrm>
          <a:prstGeom prst="rect">
            <a:avLst/>
          </a:prstGeom>
          <a:solidFill>
            <a:srgbClr val="050F2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pic>
        <p:nvPicPr>
          <p:cNvPr id="9" name="Picture 8" descr="A logo with a person in the middle&#10;&#10;Description automatically generated">
            <a:extLst>
              <a:ext uri="{FF2B5EF4-FFF2-40B4-BE49-F238E27FC236}">
                <a16:creationId xmlns:a16="http://schemas.microsoft.com/office/drawing/2014/main" id="{64C1D47D-D0C9-32F9-C3B6-BF214DCB9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01" y="1146846"/>
            <a:ext cx="3623998" cy="36239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010F4F0-6B45-DCAA-8703-A8BE3368D156}"/>
              </a:ext>
            </a:extLst>
          </p:cNvPr>
          <p:cNvSpPr txBox="1"/>
          <p:nvPr/>
        </p:nvSpPr>
        <p:spPr>
          <a:xfrm>
            <a:off x="2480180" y="3681468"/>
            <a:ext cx="723163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b="1" err="1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Architettura</a:t>
            </a:r>
            <a:endParaRPr lang="en-US" sz="880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1841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8023DB9-9433-A1DF-F0BA-9475DA34A121}"/>
              </a:ext>
            </a:extLst>
          </p:cNvPr>
          <p:cNvSpPr/>
          <p:nvPr/>
        </p:nvSpPr>
        <p:spPr>
          <a:xfrm flipV="1">
            <a:off x="0" y="6585159"/>
            <a:ext cx="12630778" cy="760310"/>
          </a:xfrm>
          <a:prstGeom prst="rect">
            <a:avLst/>
          </a:prstGeom>
          <a:solidFill>
            <a:srgbClr val="050F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40F0F9-6BA5-55E9-780A-782506B19203}"/>
              </a:ext>
            </a:extLst>
          </p:cNvPr>
          <p:cNvSpPr/>
          <p:nvPr/>
        </p:nvSpPr>
        <p:spPr>
          <a:xfrm>
            <a:off x="0" y="0"/>
            <a:ext cx="12280490" cy="1214906"/>
          </a:xfrm>
          <a:prstGeom prst="rect">
            <a:avLst/>
          </a:prstGeom>
          <a:solidFill>
            <a:srgbClr val="050F2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B3849D-485B-958E-2B2C-B695AE5D70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0149" y="2267373"/>
            <a:ext cx="4409931" cy="399275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fr-FR" sz="2000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 </a:t>
            </a:r>
            <a:r>
              <a:rPr lang="fr-FR" sz="2000" b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Android </a:t>
            </a:r>
            <a:r>
              <a:rPr lang="fr-FR" sz="2000" err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hostata</a:t>
            </a:r>
            <a:r>
              <a:rPr lang="fr-FR" sz="2000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in </a:t>
            </a:r>
            <a:r>
              <a:rPr lang="fr-FR" sz="2000" b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 </a:t>
            </a:r>
            <a:r>
              <a:rPr lang="fr-FR" sz="2000" b="1" err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Account</a:t>
            </a:r>
            <a:endParaRPr lang="fr-FR" sz="2000" b="1">
              <a:solidFill>
                <a:srgbClr val="050F2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fr-FR" sz="2000" b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Web App </a:t>
            </a:r>
            <a:r>
              <a:rPr lang="fr-FR" sz="2000" err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hostata</a:t>
            </a:r>
            <a:r>
              <a:rPr lang="fr-FR" sz="2000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in </a:t>
            </a:r>
            <a:r>
              <a:rPr lang="fr-FR" sz="2000" b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Azure </a:t>
            </a:r>
            <a:r>
              <a:rPr lang="fr-FR" sz="2000" b="1" err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Static</a:t>
            </a:r>
            <a:r>
              <a:rPr lang="fr-FR" sz="2000" b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Web App </a:t>
            </a:r>
            <a:r>
              <a:rPr lang="fr-FR" sz="2000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 </a:t>
            </a:r>
            <a:r>
              <a:rPr lang="fr-FR" sz="2000" err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aggiunta</a:t>
            </a:r>
            <a:r>
              <a:rPr lang="fr-FR" sz="2000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di </a:t>
            </a:r>
            <a:r>
              <a:rPr lang="fr-FR" sz="2000" b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DNS</a:t>
            </a:r>
            <a:endParaRPr lang="fr-FR" sz="2000">
              <a:solidFill>
                <a:srgbClr val="050F2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fr-FR" sz="2000" b="1" err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Deploy</a:t>
            </a:r>
            <a:r>
              <a:rPr lang="fr-FR" sz="2000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automatico </a:t>
            </a:r>
            <a:r>
              <a:rPr lang="fr-FR" sz="2000" b="1" err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tramite</a:t>
            </a:r>
            <a:r>
              <a:rPr lang="fr-FR" sz="2000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2000" b="1" err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fr-FR" sz="2000" b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8F6824-0A94-BB08-F3FD-91AA5AAA222E}"/>
              </a:ext>
            </a:extLst>
          </p:cNvPr>
          <p:cNvSpPr txBox="1"/>
          <p:nvPr/>
        </p:nvSpPr>
        <p:spPr>
          <a:xfrm>
            <a:off x="1189703" y="845574"/>
            <a:ext cx="694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Piero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6E47AA-8BB1-E33F-BB6E-9E3F7D7FD4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4188" y="-978616"/>
            <a:ext cx="7664245" cy="1957232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FRONTEND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FEEAB0-8AEF-DBF0-9E1E-7EDB088322C8}"/>
              </a:ext>
            </a:extLst>
          </p:cNvPr>
          <p:cNvSpPr/>
          <p:nvPr/>
        </p:nvSpPr>
        <p:spPr>
          <a:xfrm flipV="1">
            <a:off x="1698171" y="6348868"/>
            <a:ext cx="10582319" cy="380155"/>
          </a:xfrm>
          <a:prstGeom prst="rect">
            <a:avLst/>
          </a:prstGeom>
          <a:solidFill>
            <a:srgbClr val="0481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7E4F91-C98D-023F-F106-2F8DFC4F19B0}"/>
              </a:ext>
            </a:extLst>
          </p:cNvPr>
          <p:cNvSpPr/>
          <p:nvPr/>
        </p:nvSpPr>
        <p:spPr>
          <a:xfrm flipV="1">
            <a:off x="8778421" y="6177187"/>
            <a:ext cx="4143000" cy="322393"/>
          </a:xfrm>
          <a:prstGeom prst="rect">
            <a:avLst/>
          </a:prstGeom>
          <a:solidFill>
            <a:srgbClr val="F80A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75CF0A-BB92-8A72-6219-480E00F6257E}"/>
              </a:ext>
            </a:extLst>
          </p:cNvPr>
          <p:cNvSpPr/>
          <p:nvPr/>
        </p:nvSpPr>
        <p:spPr>
          <a:xfrm flipV="1">
            <a:off x="9664351" y="5982102"/>
            <a:ext cx="4143000" cy="322393"/>
          </a:xfrm>
          <a:prstGeom prst="rect">
            <a:avLst/>
          </a:prstGeom>
          <a:solidFill>
            <a:srgbClr val="F9C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pic>
        <p:nvPicPr>
          <p:cNvPr id="5" name="Immagine 6" descr="Immagine che contiene schermata, testo, design&#10;&#10;Descrizione generata automaticamente">
            <a:extLst>
              <a:ext uri="{FF2B5EF4-FFF2-40B4-BE49-F238E27FC236}">
                <a16:creationId xmlns:a16="http://schemas.microsoft.com/office/drawing/2014/main" id="{FD7542F9-CFCB-B57F-DF96-CFB7BED308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389" y="1539942"/>
            <a:ext cx="4016358" cy="4697496"/>
          </a:xfrm>
          <a:custGeom>
            <a:avLst/>
            <a:gdLst/>
            <a:ahLst/>
            <a:cxnLst/>
            <a:rect l="l" t="t" r="r" b="b"/>
            <a:pathLst>
              <a:path w="4221597" h="4303912">
                <a:moveTo>
                  <a:pt x="126986" y="0"/>
                </a:moveTo>
                <a:lnTo>
                  <a:pt x="4094611" y="0"/>
                </a:lnTo>
                <a:cubicBezTo>
                  <a:pt x="4164743" y="0"/>
                  <a:pt x="4221597" y="56854"/>
                  <a:pt x="4221597" y="126986"/>
                </a:cubicBezTo>
                <a:lnTo>
                  <a:pt x="4221597" y="4176926"/>
                </a:lnTo>
                <a:cubicBezTo>
                  <a:pt x="4221597" y="4247058"/>
                  <a:pt x="4164743" y="4303912"/>
                  <a:pt x="4094611" y="4303912"/>
                </a:cubicBezTo>
                <a:lnTo>
                  <a:pt x="126986" y="4303912"/>
                </a:lnTo>
                <a:cubicBezTo>
                  <a:pt x="56854" y="4303912"/>
                  <a:pt x="0" y="4247058"/>
                  <a:pt x="0" y="4176926"/>
                </a:cubicBezTo>
                <a:lnTo>
                  <a:pt x="0" y="126986"/>
                </a:lnTo>
                <a:cubicBezTo>
                  <a:pt x="0" y="56854"/>
                  <a:pt x="56854" y="0"/>
                  <a:pt x="12698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417028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B40F0F9-6BA5-55E9-780A-782506B19203}"/>
              </a:ext>
            </a:extLst>
          </p:cNvPr>
          <p:cNvSpPr/>
          <p:nvPr/>
        </p:nvSpPr>
        <p:spPr>
          <a:xfrm>
            <a:off x="0" y="0"/>
            <a:ext cx="12280490" cy="1214906"/>
          </a:xfrm>
          <a:prstGeom prst="rect">
            <a:avLst/>
          </a:prstGeom>
          <a:solidFill>
            <a:srgbClr val="050F2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B3849D-485B-958E-2B2C-B695AE5D70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9703" y="1871205"/>
            <a:ext cx="5082834" cy="399275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1800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 il </a:t>
            </a:r>
            <a:r>
              <a:rPr lang="en-US" sz="1800" b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backend</a:t>
            </a:r>
            <a:r>
              <a:rPr lang="en-US" sz="1800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è </a:t>
            </a:r>
            <a:r>
              <a:rPr lang="en-US" sz="1800" err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stata</a:t>
            </a:r>
            <a:r>
              <a:rPr lang="en-US" sz="1800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err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realizzata</a:t>
            </a:r>
            <a:r>
              <a:rPr lang="en-US" sz="1800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err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una</a:t>
            </a:r>
            <a:r>
              <a:rPr lang="en-US" sz="1800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virtual network </a:t>
            </a:r>
            <a:r>
              <a:rPr lang="en-US" sz="1800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 cui </a:t>
            </a:r>
            <a:r>
              <a:rPr lang="en-US" sz="1800" err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risiedono</a:t>
            </a:r>
            <a:r>
              <a:rPr lang="en-US" sz="1800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il </a:t>
            </a:r>
            <a:r>
              <a:rPr lang="en-US" sz="1800" b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Db</a:t>
            </a:r>
            <a:r>
              <a:rPr lang="en-US" sz="1800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le </a:t>
            </a:r>
            <a:r>
              <a:rPr lang="en-US" sz="1800" b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functions</a:t>
            </a:r>
            <a:r>
              <a:rPr lang="en-US" sz="1800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 il </a:t>
            </a:r>
            <a:r>
              <a:rPr lang="en-US" sz="1800" b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key vault</a:t>
            </a:r>
            <a:r>
              <a:rPr lang="en-US" sz="1800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1800" b="1" err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Nucleo</a:t>
            </a:r>
            <a:r>
              <a:rPr lang="en-US" sz="1800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del </a:t>
            </a:r>
            <a:r>
              <a:rPr lang="en-US" sz="1800" b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Backend</a:t>
            </a:r>
            <a:r>
              <a:rPr lang="en-US" sz="1800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err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sono</a:t>
            </a:r>
            <a:r>
              <a:rPr lang="en-US" sz="1800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le </a:t>
            </a:r>
            <a:r>
              <a:rPr lang="en-US" sz="1800" b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Functions</a:t>
            </a:r>
            <a:r>
              <a:rPr lang="en-US" sz="1800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err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che</a:t>
            </a:r>
            <a:r>
              <a:rPr lang="en-US" sz="1800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err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espongono</a:t>
            </a:r>
            <a:r>
              <a:rPr lang="en-US" sz="1800" b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un endpoint </a:t>
            </a:r>
            <a:r>
              <a:rPr lang="en-US" sz="1800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 cui </a:t>
            </a:r>
            <a:r>
              <a:rPr lang="en-US" sz="1800" err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1800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client</a:t>
            </a:r>
            <a:r>
              <a:rPr lang="en-US" sz="1800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fanno le </a:t>
            </a:r>
            <a:r>
              <a:rPr lang="en-US" sz="1800" err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richieste</a:t>
            </a:r>
            <a:r>
              <a:rPr lang="en-US" sz="1800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per </a:t>
            </a:r>
            <a:r>
              <a:rPr lang="en-US" sz="1800" err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ottenere</a:t>
            </a:r>
            <a:r>
              <a:rPr lang="en-US" sz="1800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dati.</a:t>
            </a:r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1800" b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 function </a:t>
            </a:r>
            <a:r>
              <a:rPr lang="en-US" sz="1800" b="1" err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accedono</a:t>
            </a:r>
            <a:r>
              <a:rPr lang="en-US" sz="1800" b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al </a:t>
            </a:r>
            <a:r>
              <a:rPr lang="en-US" sz="1800" b="1" err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db</a:t>
            </a:r>
            <a:r>
              <a:rPr lang="en-US" sz="1800" b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 </a:t>
            </a:r>
            <a:r>
              <a:rPr lang="en-US" sz="1800" err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analizzare</a:t>
            </a:r>
            <a:r>
              <a:rPr lang="en-US" sz="1800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 modificare </a:t>
            </a:r>
            <a:r>
              <a:rPr lang="en-US" sz="1800" err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1800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dati</a:t>
            </a:r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1800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Nel </a:t>
            </a:r>
            <a:r>
              <a:rPr lang="en-US" sz="1800" err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caso</a:t>
            </a:r>
            <a:r>
              <a:rPr lang="en-US" sz="1800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siano </a:t>
            </a:r>
            <a:r>
              <a:rPr lang="en-US" sz="1800" b="1" err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necessari</a:t>
            </a:r>
            <a:r>
              <a:rPr lang="en-US" sz="1800" b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err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credenziali</a:t>
            </a:r>
            <a:r>
              <a:rPr lang="en-US" sz="1800" b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 </a:t>
            </a:r>
            <a:r>
              <a:rPr lang="en-US" sz="1800" err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segreti</a:t>
            </a:r>
            <a:r>
              <a:rPr lang="en-US" sz="1800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ci </a:t>
            </a:r>
            <a:r>
              <a:rPr lang="en-US" sz="1800" err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</a:t>
            </a:r>
            <a:r>
              <a:rPr lang="en-US" sz="1800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err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interfaccia</a:t>
            </a:r>
            <a:r>
              <a:rPr lang="en-US" sz="1800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al </a:t>
            </a:r>
            <a:r>
              <a:rPr lang="en-US" sz="1800" b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key-vault</a:t>
            </a:r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1800" b="1" err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Infine</a:t>
            </a:r>
            <a:r>
              <a:rPr lang="en-US" sz="1800" b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err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presente</a:t>
            </a:r>
            <a:r>
              <a:rPr lang="en-US" sz="1800" b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Insights </a:t>
            </a:r>
            <a:r>
              <a:rPr lang="en-US" sz="1800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 </a:t>
            </a:r>
            <a:r>
              <a:rPr lang="en-US" sz="1800" err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monitorare</a:t>
            </a:r>
            <a:r>
              <a:rPr lang="en-US" sz="1800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performance</a:t>
            </a:r>
            <a:r>
              <a:rPr lang="en-US" sz="1800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ed </a:t>
            </a:r>
            <a:r>
              <a:rPr lang="en-US" sz="1800" err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eseguire</a:t>
            </a:r>
            <a:r>
              <a:rPr lang="en-US" sz="1800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>
                <a:solidFill>
                  <a:srgbClr val="050F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8F6824-0A94-BB08-F3FD-91AA5AAA222E}"/>
              </a:ext>
            </a:extLst>
          </p:cNvPr>
          <p:cNvSpPr txBox="1"/>
          <p:nvPr/>
        </p:nvSpPr>
        <p:spPr>
          <a:xfrm>
            <a:off x="1189703" y="845574"/>
            <a:ext cx="694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Piero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6E47AA-8BB1-E33F-BB6E-9E3F7D7FD4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4188" y="-978616"/>
            <a:ext cx="7664245" cy="1957232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BACKEND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EC52F3-A415-E623-CBC6-FEF811C16B03}"/>
              </a:ext>
            </a:extLst>
          </p:cNvPr>
          <p:cNvSpPr/>
          <p:nvPr/>
        </p:nvSpPr>
        <p:spPr>
          <a:xfrm flipV="1">
            <a:off x="-9987610" y="6585159"/>
            <a:ext cx="22179610" cy="760310"/>
          </a:xfrm>
          <a:prstGeom prst="rect">
            <a:avLst/>
          </a:prstGeom>
          <a:solidFill>
            <a:srgbClr val="050F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B2DD1C-64DD-A8B1-D7E0-BBCE07745D89}"/>
              </a:ext>
            </a:extLst>
          </p:cNvPr>
          <p:cNvSpPr/>
          <p:nvPr/>
        </p:nvSpPr>
        <p:spPr>
          <a:xfrm flipV="1">
            <a:off x="-8289438" y="6348867"/>
            <a:ext cx="16586009" cy="380155"/>
          </a:xfrm>
          <a:prstGeom prst="rect">
            <a:avLst/>
          </a:prstGeom>
          <a:solidFill>
            <a:srgbClr val="0481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B1C5B5-BAAC-17D5-72FC-9975839B1AA5}"/>
              </a:ext>
            </a:extLst>
          </p:cNvPr>
          <p:cNvSpPr/>
          <p:nvPr/>
        </p:nvSpPr>
        <p:spPr>
          <a:xfrm flipV="1">
            <a:off x="-1209189" y="6177186"/>
            <a:ext cx="6493457" cy="322393"/>
          </a:xfrm>
          <a:prstGeom prst="rect">
            <a:avLst/>
          </a:prstGeom>
          <a:solidFill>
            <a:srgbClr val="F80A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8F3150-9ECE-98CF-ECA6-AA0BEEC66DF6}"/>
              </a:ext>
            </a:extLst>
          </p:cNvPr>
          <p:cNvSpPr/>
          <p:nvPr/>
        </p:nvSpPr>
        <p:spPr>
          <a:xfrm flipV="1">
            <a:off x="-323259" y="5982101"/>
            <a:ext cx="6493457" cy="322393"/>
          </a:xfrm>
          <a:prstGeom prst="rect">
            <a:avLst/>
          </a:prstGeom>
          <a:solidFill>
            <a:srgbClr val="F9C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pic>
        <p:nvPicPr>
          <p:cNvPr id="10" name="Immagine 6" descr="Immagine che contiene schermata, diagramma, Elementi grafici, design&#10;&#10;Descrizione generata automaticamente">
            <a:extLst>
              <a:ext uri="{FF2B5EF4-FFF2-40B4-BE49-F238E27FC236}">
                <a16:creationId xmlns:a16="http://schemas.microsoft.com/office/drawing/2014/main" id="{EE19AC44-C880-EB39-73D8-D2DD032BF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893" y="1612909"/>
            <a:ext cx="5082834" cy="471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6152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EDB1E60-9635-F4B9-D91A-D9D26D51B94C}"/>
              </a:ext>
            </a:extLst>
          </p:cNvPr>
          <p:cNvSpPr/>
          <p:nvPr/>
        </p:nvSpPr>
        <p:spPr>
          <a:xfrm>
            <a:off x="0" y="0"/>
            <a:ext cx="12280490" cy="6931742"/>
          </a:xfrm>
          <a:prstGeom prst="rect">
            <a:avLst/>
          </a:prstGeom>
          <a:solidFill>
            <a:srgbClr val="050F2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50F2E"/>
              </a:solidFill>
            </a:endParaRPr>
          </a:p>
        </p:txBody>
      </p:sp>
      <p:pic>
        <p:nvPicPr>
          <p:cNvPr id="9" name="Picture 8" descr="A logo with a person in the middle&#10;&#10;Description automatically generated">
            <a:extLst>
              <a:ext uri="{FF2B5EF4-FFF2-40B4-BE49-F238E27FC236}">
                <a16:creationId xmlns:a16="http://schemas.microsoft.com/office/drawing/2014/main" id="{64C1D47D-D0C9-32F9-C3B6-BF214DCB9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01" y="1146846"/>
            <a:ext cx="3623998" cy="36239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010F4F0-6B45-DCAA-8703-A8BE3368D156}"/>
              </a:ext>
            </a:extLst>
          </p:cNvPr>
          <p:cNvSpPr txBox="1"/>
          <p:nvPr/>
        </p:nvSpPr>
        <p:spPr>
          <a:xfrm>
            <a:off x="2480180" y="3681468"/>
            <a:ext cx="723163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b="1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Development</a:t>
            </a:r>
            <a:endParaRPr lang="en-US" sz="880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307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D435AAED14AB4388657F5F2341E48C" ma:contentTypeVersion="16" ma:contentTypeDescription="Create a new document." ma:contentTypeScope="" ma:versionID="ee2a52580933a69a77145318714834cf">
  <xsd:schema xmlns:xsd="http://www.w3.org/2001/XMLSchema" xmlns:xs="http://www.w3.org/2001/XMLSchema" xmlns:p="http://schemas.microsoft.com/office/2006/metadata/properties" xmlns:ns3="eef480d4-252e-46d8-ae6c-3653cef33611" xmlns:ns4="1e53cc8c-2edc-4502-b122-512d31cada6d" targetNamespace="http://schemas.microsoft.com/office/2006/metadata/properties" ma:root="true" ma:fieldsID="16e2fea21cb955add14bee91ffa3d8c2" ns3:_="" ns4:_="">
    <xsd:import namespace="eef480d4-252e-46d8-ae6c-3653cef33611"/>
    <xsd:import namespace="1e53cc8c-2edc-4502-b122-512d31cada6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f480d4-252e-46d8-ae6c-3653cef336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53cc8c-2edc-4502-b122-512d31cada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ef480d4-252e-46d8-ae6c-3653cef33611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7222E89-586B-4718-AD20-F611320CD1BA}">
  <ds:schemaRefs>
    <ds:schemaRef ds:uri="1e53cc8c-2edc-4502-b122-512d31cada6d"/>
    <ds:schemaRef ds:uri="eef480d4-252e-46d8-ae6c-3653cef3361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FE16AF5-442C-4590-939C-6FBFEF3EE3CA}">
  <ds:schemaRefs>
    <ds:schemaRef ds:uri="http://purl.org/dc/elements/1.1/"/>
    <ds:schemaRef ds:uri="eef480d4-252e-46d8-ae6c-3653cef33611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purl.org/dc/terms/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1e53cc8c-2edc-4502-b122-512d31cada6d"/>
  </ds:schemaRefs>
</ds:datastoreItem>
</file>

<file path=customXml/itemProps3.xml><?xml version="1.0" encoding="utf-8"?>
<ds:datastoreItem xmlns:ds="http://schemas.openxmlformats.org/officeDocument/2006/customXml" ds:itemID="{777B44A4-C411-4ECC-80E4-2DAD35484A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1051</Words>
  <Application>Microsoft Office PowerPoint</Application>
  <PresentationFormat>Widescreen</PresentationFormat>
  <Paragraphs>185</Paragraphs>
  <Slides>38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Aptos</vt:lpstr>
      <vt:lpstr>Aptos Display</vt:lpstr>
      <vt:lpstr>Arial</vt:lpstr>
      <vt:lpstr>Calibri</vt:lpstr>
      <vt:lpstr>Courier New</vt:lpstr>
      <vt:lpstr>Roboto</vt:lpstr>
      <vt:lpstr>Roboto Black</vt:lpstr>
      <vt:lpstr>Roboto Thin</vt:lpstr>
      <vt:lpstr>Office Theme</vt:lpstr>
      <vt:lpstr>PowerPoint Presentation</vt:lpstr>
      <vt:lpstr>INTRODUZIONE</vt:lpstr>
      <vt:lpstr>PowerPoint Presentation</vt:lpstr>
      <vt:lpstr>PowerPoint Presentation</vt:lpstr>
      <vt:lpstr>PowerPoint Presentation</vt:lpstr>
      <vt:lpstr>PowerPoint Presentation</vt:lpstr>
      <vt:lpstr>FRONTEND</vt:lpstr>
      <vt:lpstr>BACKEND</vt:lpstr>
      <vt:lpstr>PowerPoint Presentation</vt:lpstr>
      <vt:lpstr>DEVELOPMENT: FRONTEND</vt:lpstr>
      <vt:lpstr>DEVELOPMENT: FUNCTIONS</vt:lpstr>
      <vt:lpstr>PowerPoint Presentation</vt:lpstr>
      <vt:lpstr>PowerPoint Presentation</vt:lpstr>
      <vt:lpstr>PowerPoint Presentation</vt:lpstr>
      <vt:lpstr>SICUREZZA:</vt:lpstr>
      <vt:lpstr>SICUREZZA: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Repliche delocalizzate geograficamente</vt:lpstr>
      <vt:lpstr>PowerPoint Presentation</vt:lpstr>
      <vt:lpstr>PERFORMACE</vt:lpstr>
      <vt:lpstr>PowerPoint Presentation</vt:lpstr>
      <vt:lpstr>PowerPoint Presentation</vt:lpstr>
      <vt:lpstr>PowerPoint Presentation</vt:lpstr>
      <vt:lpstr>ESTENSIONI FUTURE: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WYD</dc:title>
  <dc:creator>Piero</dc:creator>
  <cp:lastModifiedBy>Giacomo Romanini - giacomo.romanini3@studio.unibo.it</cp:lastModifiedBy>
  <cp:revision>3</cp:revision>
  <dcterms:created xsi:type="dcterms:W3CDTF">2024-06-19T13:20:08Z</dcterms:created>
  <dcterms:modified xsi:type="dcterms:W3CDTF">2025-07-10T09:10:10Z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0x01010005D435AAED14AB4388657F5F2341E48C</vt:lpwstr>
  </property>
</Properties>
</file>